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57" r:id="rId4"/>
    <p:sldId id="258" r:id="rId5"/>
    <p:sldId id="260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1B4368-0C83-411D-9ED4-85BDD85BCB4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D3CFB4-263F-4CC8-8308-0D4153396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C6504C-EAB2-4FDF-8BB7-949D0B3C4075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BE5BC2-DF2A-4305-B798-E02AF9B1E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5BC2-DF2A-4305-B798-E02AF9B1EE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5BC2-DF2A-4305-B798-E02AF9B1EE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5BC2-DF2A-4305-B798-E02AF9B1EE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2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E5BC2-DF2A-4305-B798-E02AF9B1EE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4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mailto:tricia.calloway@nolmsted.org" TargetMode="Externa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845" y="1737360"/>
            <a:ext cx="9771017" cy="849086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/>
            </a:r>
            <a:br>
              <a:rPr lang="en-US" sz="7200" dirty="0" smtClean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lh5.googleusercontent.com/9bBWcAn_KN2lGM-SugqflMWuYtEDUVOL2JzZrl0ahh7rtW249QEAv0i8enzaxAOP_1hE_Dj16atAfVdwopkhcg7Kf-VHj_3tphmGUjcOCbNUHawv-SEkFiosNFfyZQuyEa6vuhDWg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470312"/>
            <a:ext cx="5808619" cy="342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1"/>
    </mc:Choice>
    <mc:Fallback xmlns="">
      <p:transition spd="slow" advTm="14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-48406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b="1" dirty="0" smtClean="0">
                <a:solidFill>
                  <a:schemeClr val="bg1"/>
                </a:solidFill>
              </a:rPr>
              <a:t>Why AP?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7300" b="1" dirty="0" smtClean="0"/>
          </a:p>
          <a:p>
            <a:endParaRPr lang="en-US" sz="12800" b="1" dirty="0" smtClean="0">
              <a:solidFill>
                <a:schemeClr val="tx1"/>
              </a:solidFill>
            </a:endParaRPr>
          </a:p>
          <a:p>
            <a:endParaRPr lang="en-US" sz="12800" b="1" dirty="0">
              <a:solidFill>
                <a:schemeClr val="tx1"/>
              </a:solidFill>
            </a:endParaRPr>
          </a:p>
          <a:p>
            <a:endParaRPr lang="en-US" sz="12800" b="1" dirty="0" smtClean="0">
              <a:solidFill>
                <a:schemeClr val="tx1"/>
              </a:solidFill>
            </a:endParaRPr>
          </a:p>
          <a:p>
            <a:endParaRPr lang="en-US" sz="12800" b="1" dirty="0">
              <a:solidFill>
                <a:schemeClr val="tx1"/>
              </a:solidFill>
            </a:endParaRPr>
          </a:p>
          <a:p>
            <a:r>
              <a:rPr lang="en-US" sz="12800" b="1" dirty="0" smtClean="0">
                <a:solidFill>
                  <a:schemeClr val="tx1"/>
                </a:solidFill>
              </a:rPr>
              <a:t>Stand </a:t>
            </a:r>
            <a:r>
              <a:rPr lang="en-US" sz="12800" b="1" dirty="0">
                <a:solidFill>
                  <a:schemeClr val="tx1"/>
                </a:solidFill>
              </a:rPr>
              <a:t>out in college </a:t>
            </a:r>
            <a:r>
              <a:rPr lang="en-US" sz="12800" b="1" dirty="0" smtClean="0">
                <a:solidFill>
                  <a:schemeClr val="tx1"/>
                </a:solidFill>
              </a:rPr>
              <a:t>admission</a:t>
            </a:r>
          </a:p>
          <a:p>
            <a:r>
              <a:rPr lang="en-US" sz="12800" b="1" dirty="0" smtClean="0">
                <a:solidFill>
                  <a:schemeClr val="tx1"/>
                </a:solidFill>
              </a:rPr>
              <a:t>Earn </a:t>
            </a:r>
            <a:r>
              <a:rPr lang="en-US" sz="12800" b="1" dirty="0">
                <a:solidFill>
                  <a:schemeClr val="tx1"/>
                </a:solidFill>
              </a:rPr>
              <a:t>college </a:t>
            </a:r>
            <a:r>
              <a:rPr lang="en-US" sz="12800" b="1" dirty="0" smtClean="0">
                <a:solidFill>
                  <a:schemeClr val="tx1"/>
                </a:solidFill>
              </a:rPr>
              <a:t>credit based on performance on exams </a:t>
            </a:r>
          </a:p>
          <a:p>
            <a:r>
              <a:rPr lang="en-US" sz="8000" b="1" dirty="0" smtClean="0">
                <a:solidFill>
                  <a:schemeClr val="tx1"/>
                </a:solidFill>
              </a:rPr>
              <a:t></a:t>
            </a:r>
            <a:r>
              <a:rPr lang="en-US" sz="12800" b="1" dirty="0" smtClean="0">
                <a:solidFill>
                  <a:schemeClr val="tx1"/>
                </a:solidFill>
              </a:rPr>
              <a:t>Skip </a:t>
            </a:r>
            <a:r>
              <a:rPr lang="en-US" sz="12800" b="1" dirty="0">
                <a:solidFill>
                  <a:schemeClr val="tx1"/>
                </a:solidFill>
              </a:rPr>
              <a:t>introductory college classes </a:t>
            </a:r>
            <a:r>
              <a:rPr lang="en-US" sz="8000" b="1" dirty="0" smtClean="0">
                <a:solidFill>
                  <a:schemeClr val="tx1"/>
                </a:solidFill>
              </a:rPr>
              <a:t></a:t>
            </a:r>
          </a:p>
          <a:p>
            <a:r>
              <a:rPr lang="en-US" sz="12800" b="1" dirty="0" smtClean="0">
                <a:solidFill>
                  <a:schemeClr val="tx1"/>
                </a:solidFill>
              </a:rPr>
              <a:t>Save </a:t>
            </a:r>
            <a:r>
              <a:rPr lang="en-US" sz="12800" b="1" dirty="0">
                <a:solidFill>
                  <a:schemeClr val="tx1"/>
                </a:solidFill>
              </a:rPr>
              <a:t>money on tuition </a:t>
            </a:r>
            <a:r>
              <a:rPr lang="en-US" sz="8000" b="1" dirty="0" smtClean="0">
                <a:solidFill>
                  <a:schemeClr val="tx1"/>
                </a:solidFill>
              </a:rPr>
              <a:t></a:t>
            </a:r>
          </a:p>
          <a:p>
            <a:r>
              <a:rPr lang="en-US" sz="12800" b="1" dirty="0" smtClean="0">
                <a:solidFill>
                  <a:schemeClr val="tx1"/>
                </a:solidFill>
              </a:rPr>
              <a:t>Build </a:t>
            </a:r>
            <a:r>
              <a:rPr lang="en-US" sz="12800" b="1" dirty="0">
                <a:solidFill>
                  <a:schemeClr val="tx1"/>
                </a:solidFill>
              </a:rPr>
              <a:t>college skills and confidence</a:t>
            </a:r>
            <a:r>
              <a:rPr lang="en-US" sz="8000" b="1" dirty="0">
                <a:solidFill>
                  <a:schemeClr val="tx1"/>
                </a:solidFill>
              </a:rPr>
              <a:t> </a:t>
            </a:r>
            <a:endParaRPr lang="en-US" sz="8000" b="1" dirty="0" smtClean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</a:t>
            </a:r>
            <a:r>
              <a:rPr lang="en-US" sz="12800" b="1" dirty="0" smtClean="0">
                <a:solidFill>
                  <a:schemeClr val="tx1"/>
                </a:solidFill>
              </a:rPr>
              <a:t>Explore </a:t>
            </a:r>
            <a:r>
              <a:rPr lang="en-US" sz="12800" b="1" dirty="0">
                <a:solidFill>
                  <a:schemeClr val="tx1"/>
                </a:solidFill>
              </a:rPr>
              <a:t>potential majors </a:t>
            </a:r>
            <a:r>
              <a:rPr lang="en-US" sz="12800" b="1" dirty="0" smtClean="0">
                <a:solidFill>
                  <a:schemeClr val="tx1"/>
                </a:solidFill>
              </a:rPr>
              <a:t>based </a:t>
            </a:r>
            <a:r>
              <a:rPr lang="en-US" sz="12800" b="1" dirty="0">
                <a:solidFill>
                  <a:schemeClr val="tx1"/>
                </a:solidFill>
              </a:rPr>
              <a:t>on your </a:t>
            </a:r>
            <a:r>
              <a:rPr lang="en-US" sz="12800" b="1" dirty="0" smtClean="0">
                <a:solidFill>
                  <a:schemeClr val="tx1"/>
                </a:solidFill>
              </a:rPr>
              <a:t>interests</a:t>
            </a:r>
          </a:p>
          <a:p>
            <a:r>
              <a:rPr lang="en-US" sz="12800" b="1" dirty="0" smtClean="0">
                <a:solidFill>
                  <a:schemeClr val="tx1"/>
                </a:solidFill>
              </a:rPr>
              <a:t>Turn </a:t>
            </a:r>
            <a:r>
              <a:rPr lang="en-US" sz="12800" b="1" dirty="0">
                <a:solidFill>
                  <a:schemeClr val="tx1"/>
                </a:solidFill>
              </a:rPr>
              <a:t>subjects you love into fulfilling career paths </a:t>
            </a:r>
          </a:p>
        </p:txBody>
      </p:sp>
    </p:spTree>
    <p:extLst>
      <p:ext uri="{BB962C8B-B14F-4D97-AF65-F5344CB8AC3E}">
        <p14:creationId xmlns:p14="http://schemas.microsoft.com/office/powerpoint/2010/main" val="1399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1099" y="425164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sz="2800" b="1" u="sng" dirty="0" smtClean="0"/>
              <a:t>IMPORTANT FACTS ABOUT AP CLASSES AND EXAMS</a:t>
            </a:r>
            <a:endParaRPr lang="en-US" sz="2800" b="1" dirty="0"/>
          </a:p>
          <a:p>
            <a:pPr fontAlgn="base"/>
            <a:r>
              <a:rPr lang="en-US" sz="2800" b="1" dirty="0" smtClean="0"/>
              <a:t>*  </a:t>
            </a:r>
            <a:r>
              <a:rPr lang="en-US" sz="2400" b="1" dirty="0" smtClean="0"/>
              <a:t>AP courses are year long at NOHS taught by NOHS staff </a:t>
            </a:r>
            <a:r>
              <a:rPr lang="en-US" sz="2400" b="1" dirty="0"/>
              <a:t>and </a:t>
            </a:r>
            <a:r>
              <a:rPr lang="en-US" sz="2400" b="1" dirty="0" smtClean="0"/>
              <a:t>the </a:t>
            </a:r>
            <a:r>
              <a:rPr lang="en-US" sz="2400" b="1" dirty="0"/>
              <a:t>AP </a:t>
            </a:r>
            <a:r>
              <a:rPr lang="en-US" sz="2400" b="1" dirty="0" smtClean="0"/>
              <a:t>Exams take place in </a:t>
            </a:r>
            <a:r>
              <a:rPr lang="en-US" sz="2400" b="1" dirty="0"/>
              <a:t>May</a:t>
            </a:r>
          </a:p>
          <a:p>
            <a:pPr fontAlgn="base"/>
            <a:r>
              <a:rPr lang="en-US" sz="2400" b="1" dirty="0" smtClean="0"/>
              <a:t>*  Rigorous curriculum is associated with future college success</a:t>
            </a:r>
            <a:endParaRPr lang="en-US" sz="2400" b="1" dirty="0"/>
          </a:p>
          <a:p>
            <a:pPr fontAlgn="base"/>
            <a:r>
              <a:rPr lang="en-US" sz="2400" b="1" dirty="0" smtClean="0"/>
              <a:t>*  Score </a:t>
            </a:r>
            <a:r>
              <a:rPr lang="en-US" sz="2400" b="1" dirty="0"/>
              <a:t>of 3 or higher accepted at State </a:t>
            </a:r>
            <a:r>
              <a:rPr lang="en-US" sz="2400" b="1" dirty="0" smtClean="0"/>
              <a:t>Universities in </a:t>
            </a:r>
            <a:r>
              <a:rPr lang="en-US" sz="2400" b="1" dirty="0"/>
              <a:t>Ohio</a:t>
            </a:r>
          </a:p>
          <a:p>
            <a:pPr fontAlgn="base"/>
            <a:r>
              <a:rPr lang="en-US" sz="2400" b="1" dirty="0" smtClean="0"/>
              <a:t>*Outside </a:t>
            </a:r>
            <a:r>
              <a:rPr lang="en-US" sz="2400" b="1" dirty="0"/>
              <a:t>Ohio and more selective schools typically accept </a:t>
            </a:r>
            <a:r>
              <a:rPr lang="en-US" sz="2400" b="1" dirty="0" smtClean="0"/>
              <a:t>AP</a:t>
            </a:r>
          </a:p>
          <a:p>
            <a:pPr fontAlgn="base"/>
            <a:r>
              <a:rPr lang="en-US" sz="2400" b="1" dirty="0" smtClean="0"/>
              <a:t>*  College </a:t>
            </a:r>
            <a:r>
              <a:rPr lang="en-US" sz="2400" b="1" dirty="0"/>
              <a:t>Board </a:t>
            </a:r>
            <a:r>
              <a:rPr lang="en-US" sz="2400" b="1" dirty="0" smtClean="0"/>
              <a:t>fees per exam – register to take exam by late October; approximate fee of $90 per exam; $40 cancellation fee; $40 </a:t>
            </a:r>
            <a:r>
              <a:rPr lang="en-US" sz="2400" b="1" dirty="0"/>
              <a:t>late </a:t>
            </a:r>
            <a:r>
              <a:rPr lang="en-US" sz="2400" b="1" dirty="0" smtClean="0"/>
              <a:t>fee</a:t>
            </a:r>
            <a:endParaRPr lang="en-US" sz="2400" b="1" dirty="0"/>
          </a:p>
        </p:txBody>
      </p:sp>
      <p:pic>
        <p:nvPicPr>
          <p:cNvPr id="3" name="Picture 2" descr="https://lh5.googleusercontent.com/9bBWcAn_KN2lGM-SugqflMWuYtEDUVOL2JzZrl0ahh7rtW249QEAv0i8enzaxAOP_1hE_Dj16atAfVdwopkhcg7Kf-VHj_3tphmGUjcOCbNUHawv-SEkFiosNFfyZQuyEa6vuhDWg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425164"/>
            <a:ext cx="2220685" cy="131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43"/>
    </mc:Choice>
    <mc:Fallback xmlns="">
      <p:transition spd="slow" advTm="172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5.googleusercontent.com/9bBWcAn_KN2lGM-SugqflMWuYtEDUVOL2JzZrl0ahh7rtW249QEAv0i8enzaxAOP_1hE_Dj16atAfVdwopkhcg7Kf-VHj_3tphmGUjcOCbNUHawv-SEkFiosNFfyZQuyEa6vuhDWg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3" y="559249"/>
            <a:ext cx="2249731" cy="132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8424" y="2017059"/>
            <a:ext cx="8754035" cy="360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800" b="1" u="sng" dirty="0" smtClean="0"/>
              <a:t>15 </a:t>
            </a:r>
            <a:r>
              <a:rPr lang="en-US" sz="2800" b="1" u="sng" dirty="0"/>
              <a:t>Courses Offered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Calculus </a:t>
            </a:r>
            <a:r>
              <a:rPr lang="en-US" sz="2000" b="1" dirty="0" smtClean="0"/>
              <a:t>AB					     		AP </a:t>
            </a:r>
            <a:r>
              <a:rPr lang="en-US" sz="2000" b="1" dirty="0"/>
              <a:t>Calculus </a:t>
            </a:r>
            <a:r>
              <a:rPr lang="en-US" sz="2000" b="1" dirty="0" smtClean="0"/>
              <a:t>BC</a:t>
            </a:r>
            <a:r>
              <a:rPr lang="en-US" b="1" dirty="0" smtClean="0"/>
              <a:t>	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Environmental Science</a:t>
            </a:r>
            <a:r>
              <a:rPr lang="en-US" sz="2000" b="1" dirty="0"/>
              <a:t>	</a:t>
            </a:r>
            <a:r>
              <a:rPr lang="en-US" sz="2000" b="1" dirty="0" smtClean="0"/>
              <a:t>			AP Chemistry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Statistics 								AP Biology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Computer </a:t>
            </a:r>
            <a:r>
              <a:rPr lang="en-US" sz="2000" b="1" dirty="0" smtClean="0"/>
              <a:t>Science  					AP US History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Computer Science </a:t>
            </a:r>
            <a:r>
              <a:rPr lang="en-US" sz="2000" b="1" dirty="0" smtClean="0"/>
              <a:t>Principles 		AP Psychology</a:t>
            </a:r>
            <a:endParaRPr lang="en-US" sz="20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US Government and </a:t>
            </a:r>
            <a:r>
              <a:rPr lang="en-US" sz="2000" b="1" dirty="0" smtClean="0"/>
              <a:t>Politics			AP </a:t>
            </a:r>
            <a:r>
              <a:rPr lang="en-US" sz="2000" b="1" dirty="0" err="1" smtClean="0"/>
              <a:t>Precalculus</a:t>
            </a:r>
            <a:r>
              <a:rPr lang="en-US" sz="2000" b="1" dirty="0"/>
              <a:t>	</a:t>
            </a:r>
            <a:endParaRPr lang="en-US" sz="2000" b="1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English Language and </a:t>
            </a:r>
            <a:r>
              <a:rPr lang="en-US" sz="2000" b="1" dirty="0" smtClean="0"/>
              <a:t>Composition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English Literature and Composition</a:t>
            </a:r>
            <a:endParaRPr lang="en-US" sz="2000" b="1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</a:t>
            </a:r>
            <a:r>
              <a:rPr lang="en-US" sz="2000" b="1" dirty="0"/>
              <a:t>Physics </a:t>
            </a:r>
            <a:r>
              <a:rPr lang="en-US" sz="2000" b="1" dirty="0" smtClean="0"/>
              <a:t>1: Algebra-based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1" dirty="0" smtClean="0"/>
              <a:t>AP Physics C: Calculus-based</a:t>
            </a:r>
            <a:endParaRPr lang="en-US" sz="20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66"/>
    </mc:Choice>
    <mc:Fallback xmlns="">
      <p:transition spd="slow" advTm="64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5.googleusercontent.com/9bBWcAn_KN2lGM-SugqflMWuYtEDUVOL2JzZrl0ahh7rtW249QEAv0i8enzaxAOP_1hE_Dj16atAfVdwopkhcg7Kf-VHj_3tphmGUjcOCbNUHawv-SEkFiosNFfyZQuyEa6vuhDWg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5" y="264354"/>
            <a:ext cx="2186817" cy="12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7422" y="1625600"/>
            <a:ext cx="6920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dirty="0" smtClean="0"/>
              <a:t>  </a:t>
            </a:r>
            <a:r>
              <a:rPr lang="en-US" sz="3600" b="1" dirty="0" smtClean="0"/>
              <a:t>ACADEMIC </a:t>
            </a:r>
            <a:r>
              <a:rPr lang="en-US" sz="3600" b="1" dirty="0"/>
              <a:t>OPTIONS BROCHURE </a:t>
            </a:r>
            <a:r>
              <a:rPr lang="en-US" sz="3600" b="1" dirty="0" smtClean="0"/>
              <a:t> </a:t>
            </a:r>
          </a:p>
          <a:p>
            <a:pPr fontAlgn="base"/>
            <a:r>
              <a:rPr lang="en-US" sz="2400" b="1" dirty="0" smtClean="0"/>
              <a:t>GREAT INFORMATION AND RESOURCES ON AP AND CCP</a:t>
            </a:r>
          </a:p>
          <a:p>
            <a:pPr fontAlgn="base"/>
            <a:r>
              <a:rPr lang="en-US" dirty="0" smtClean="0"/>
              <a:t> </a:t>
            </a:r>
          </a:p>
          <a:p>
            <a:pPr fontAlgn="base"/>
            <a:r>
              <a:rPr lang="en-US" sz="2400" b="1" dirty="0" smtClean="0"/>
              <a:t>For AP questions, feel free to contact </a:t>
            </a:r>
          </a:p>
          <a:p>
            <a:pPr fontAlgn="base"/>
            <a:endParaRPr lang="en-US" sz="2400" b="1" dirty="0" smtClean="0"/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Tricia Calloway </a:t>
            </a:r>
            <a:r>
              <a:rPr lang="en-US" sz="2400" b="1" dirty="0" smtClean="0"/>
              <a:t>	  </a:t>
            </a:r>
            <a:r>
              <a:rPr lang="en-US" sz="2400" b="1" dirty="0" smtClean="0">
                <a:hlinkClick r:id="rId6"/>
              </a:rPr>
              <a:t>tricia.calloway@nolmsted.org</a:t>
            </a:r>
            <a:endParaRPr lang="en-US" sz="2400" b="1" dirty="0" smtClean="0"/>
          </a:p>
          <a:p>
            <a:pPr fontAlgn="base"/>
            <a:r>
              <a:rPr lang="en-US" sz="2400" b="1" dirty="0" smtClean="0">
                <a:solidFill>
                  <a:schemeClr val="bg1"/>
                </a:solidFill>
              </a:rPr>
              <a:t>440-588-5819</a:t>
            </a:r>
          </a:p>
          <a:p>
            <a:pPr fontAlgn="base"/>
            <a:endParaRPr lang="en-US" sz="2400" b="1" dirty="0" smtClean="0"/>
          </a:p>
          <a:p>
            <a:pPr fontAlgn="base"/>
            <a:endParaRPr lang="en-US" sz="2400" b="1" dirty="0" smtClean="0"/>
          </a:p>
          <a:p>
            <a:pPr fontAlgn="base"/>
            <a:endParaRPr lang="en-US" dirty="0" smtClean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38"/>
    </mc:Choice>
    <mc:Fallback xmlns="">
      <p:transition spd="slow" advTm="43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49602</TotalTime>
  <Words>260</Words>
  <Application>Microsoft Office PowerPoint</Application>
  <PresentationFormat>Widescreen</PresentationFormat>
  <Paragraphs>45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Slice</vt:lpstr>
      <vt:lpstr> </vt:lpstr>
      <vt:lpstr> Why AP? 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CAVS 216</dc:creator>
  <cp:lastModifiedBy>nocs</cp:lastModifiedBy>
  <cp:revision>31</cp:revision>
  <cp:lastPrinted>2022-02-07T18:41:49Z</cp:lastPrinted>
  <dcterms:created xsi:type="dcterms:W3CDTF">2021-01-03T20:09:03Z</dcterms:created>
  <dcterms:modified xsi:type="dcterms:W3CDTF">2025-02-07T13:23:14Z</dcterms:modified>
</cp:coreProperties>
</file>