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9"/>
  </p:notesMasterIdLst>
  <p:handoutMasterIdLst>
    <p:handoutMasterId r:id="rId40"/>
  </p:handoutMasterIdLst>
  <p:sldIdLst>
    <p:sldId id="260" r:id="rId5"/>
    <p:sldId id="309" r:id="rId6"/>
    <p:sldId id="315" r:id="rId7"/>
    <p:sldId id="418" r:id="rId8"/>
    <p:sldId id="419" r:id="rId9"/>
    <p:sldId id="420" r:id="rId10"/>
    <p:sldId id="379" r:id="rId11"/>
    <p:sldId id="314" r:id="rId12"/>
    <p:sldId id="377" r:id="rId13"/>
    <p:sldId id="313" r:id="rId14"/>
    <p:sldId id="369" r:id="rId15"/>
    <p:sldId id="376" r:id="rId16"/>
    <p:sldId id="316" r:id="rId17"/>
    <p:sldId id="335" r:id="rId18"/>
    <p:sldId id="317" r:id="rId19"/>
    <p:sldId id="356" r:id="rId20"/>
    <p:sldId id="436" r:id="rId21"/>
    <p:sldId id="439" r:id="rId22"/>
    <p:sldId id="438" r:id="rId23"/>
    <p:sldId id="437" r:id="rId24"/>
    <p:sldId id="440" r:id="rId25"/>
    <p:sldId id="298" r:id="rId26"/>
    <p:sldId id="345" r:id="rId27"/>
    <p:sldId id="347" r:id="rId28"/>
    <p:sldId id="322" r:id="rId29"/>
    <p:sldId id="361" r:id="rId30"/>
    <p:sldId id="293" r:id="rId31"/>
    <p:sldId id="411" r:id="rId32"/>
    <p:sldId id="428" r:id="rId33"/>
    <p:sldId id="429" r:id="rId34"/>
    <p:sldId id="430" r:id="rId35"/>
    <p:sldId id="321" r:id="rId36"/>
    <p:sldId id="412" r:id="rId37"/>
    <p:sldId id="413"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73A4CC"/>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4770" autoAdjust="0"/>
  </p:normalViewPr>
  <p:slideViewPr>
    <p:cSldViewPr snapToGrid="0" snapToObjects="1">
      <p:cViewPr varScale="1">
        <p:scale>
          <a:sx n="32" d="100"/>
          <a:sy n="32" d="100"/>
        </p:scale>
        <p:origin x="1420"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255378-3547-4D9D-B081-9ACBD8AD7AC0}" type="datetimeFigureOut">
              <a:rPr lang="en-US" smtClean="0"/>
              <a:t>3/23/2020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D7FA1A-E06B-47C3-A244-6D7FF742991C}" type="slidenum">
              <a:rPr lang="en-US" smtClean="0"/>
              <a:t>‹#›</a:t>
            </a:fld>
            <a:endParaRPr lang="en-US"/>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2B8A50-36A2-40FA-85F8-D22A6400798F}" type="datetimeFigureOut">
              <a:rPr lang="en-US" smtClean="0"/>
              <a:t>3/23/2020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2.ed.gov/documents/essa-act-of-1965.pdf#page=20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des.ohio.gov/orc/3301.071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80741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428032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most useful and detailed guidance resources available </a:t>
            </a:r>
          </a:p>
          <a:p>
            <a:endParaRPr lang="en-US" dirty="0"/>
          </a:p>
          <a:p>
            <a:r>
              <a:rPr lang="en-US" dirty="0"/>
              <a:t>Dear Colleague Letter: Joint-guidance issued by USDOJ and USED in 2015</a:t>
            </a:r>
          </a:p>
          <a:p>
            <a:pPr marL="237369" indent="-237369">
              <a:buFont typeface="+mj-lt"/>
              <a:buAutoNum type="arabicPeriod"/>
            </a:pPr>
            <a:r>
              <a:rPr lang="en-US" dirty="0"/>
              <a:t>Identifying All English Learner Students</a:t>
            </a:r>
          </a:p>
          <a:p>
            <a:pPr marL="237369" indent="-237369">
              <a:buFont typeface="+mj-lt"/>
              <a:buAutoNum type="arabicPeriod"/>
            </a:pPr>
            <a:r>
              <a:rPr lang="en-US" dirty="0"/>
              <a:t>Providing English Learners with a Language Assistance Program </a:t>
            </a:r>
          </a:p>
          <a:p>
            <a:pPr marL="237369" indent="-237369">
              <a:buFont typeface="+mj-lt"/>
              <a:buAutoNum type="arabicPeriod"/>
            </a:pPr>
            <a:r>
              <a:rPr lang="en-US" dirty="0"/>
              <a:t>Staffing and Supporting an English Learner Program </a:t>
            </a:r>
          </a:p>
          <a:p>
            <a:pPr marL="237369" indent="-237369">
              <a:buFont typeface="+mj-lt"/>
              <a:buAutoNum type="arabicPeriod"/>
            </a:pPr>
            <a:r>
              <a:rPr lang="en-US" dirty="0"/>
              <a:t>Providing English Learners Meaningful Access to Core Curricular and Extracurricular Programs </a:t>
            </a:r>
          </a:p>
          <a:p>
            <a:pPr marL="237369" indent="-237369">
              <a:buFont typeface="+mj-lt"/>
              <a:buAutoNum type="arabicPeriod"/>
            </a:pPr>
            <a:r>
              <a:rPr lang="en-US" dirty="0"/>
              <a:t>Creating an Inclusive Environment for and Avoiding the Unnecessary Segregation of English Learners </a:t>
            </a:r>
          </a:p>
          <a:p>
            <a:pPr marL="237369" indent="-237369">
              <a:buFont typeface="+mj-lt"/>
              <a:buAutoNum type="arabicPeriod"/>
            </a:pPr>
            <a:r>
              <a:rPr lang="en-US" dirty="0"/>
              <a:t>Addressing English Learners with Disabilities</a:t>
            </a:r>
          </a:p>
          <a:p>
            <a:pPr marL="237369" indent="-237369">
              <a:buFont typeface="+mj-lt"/>
              <a:buAutoNum type="arabicPeriod"/>
            </a:pPr>
            <a:r>
              <a:rPr lang="en-US" dirty="0"/>
              <a:t>Serving English Learners Who Opt Out of EL Programs</a:t>
            </a:r>
          </a:p>
          <a:p>
            <a:pPr marL="237369" indent="-237369">
              <a:buFont typeface="+mj-lt"/>
              <a:buAutoNum type="arabicPeriod"/>
            </a:pPr>
            <a:r>
              <a:rPr lang="en-US" dirty="0"/>
              <a:t>Monitoring and Exiting English Learners from EL Programs and Services</a:t>
            </a:r>
          </a:p>
          <a:p>
            <a:pPr marL="237369" indent="-237369">
              <a:buFont typeface="+mj-lt"/>
              <a:buAutoNum type="arabicPeriod"/>
            </a:pPr>
            <a:r>
              <a:rPr lang="en-US" dirty="0"/>
              <a:t>Evaluating the Effectiveness of a District’s EL Program</a:t>
            </a:r>
          </a:p>
          <a:p>
            <a:pPr marL="237369" indent="-237369">
              <a:buFont typeface="+mj-lt"/>
              <a:buAutoNum type="arabicPeriod"/>
            </a:pPr>
            <a:r>
              <a:rPr lang="en-US" dirty="0"/>
              <a:t>Ensuring Meaningful Communication with Limited English Proficient Parents</a:t>
            </a:r>
          </a:p>
          <a:p>
            <a:endParaRPr lang="en-US" dirty="0"/>
          </a:p>
          <a:p>
            <a:r>
              <a:rPr lang="en-US" dirty="0"/>
              <a:t>EL Tool Kit – a VERY practical resource</a:t>
            </a:r>
          </a:p>
          <a:p>
            <a:pPr marL="237369" indent="-237369">
              <a:buFont typeface="+mj-lt"/>
              <a:buAutoNum type="arabicParenBoth"/>
            </a:pPr>
            <a:r>
              <a:rPr lang="en-US" dirty="0"/>
              <a:t>explanations of the civil rights and other legal obligations to ELs; </a:t>
            </a:r>
          </a:p>
          <a:p>
            <a:pPr marL="237369" indent="-237369">
              <a:buFont typeface="+mj-lt"/>
              <a:buAutoNum type="arabicParenBoth"/>
            </a:pPr>
            <a:r>
              <a:rPr lang="en-US" dirty="0"/>
              <a:t>checklists SEAs, LEAs, and schools can use as self-monitoring tools; </a:t>
            </a:r>
          </a:p>
          <a:p>
            <a:pPr marL="237369" indent="-237369">
              <a:buFont typeface="+mj-lt"/>
              <a:buAutoNum type="arabicParenBoth"/>
            </a:pPr>
            <a:r>
              <a:rPr lang="en-US" dirty="0"/>
              <a:t>sample tools that may be used or adapted for use in SEAs, LEAs, and schools to aid with compliance; and</a:t>
            </a:r>
          </a:p>
          <a:p>
            <a:pPr marL="237369" indent="-237369">
              <a:buFont typeface="+mj-lt"/>
              <a:buAutoNum type="arabicParenBoth"/>
            </a:pPr>
            <a:r>
              <a:rPr lang="en-US" dirty="0"/>
              <a:t>Additional resources that may provide further relevant information and assistance.2</a:t>
            </a:r>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323209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most useful and detailed guidance resources available </a:t>
            </a:r>
          </a:p>
          <a:p>
            <a:endParaRPr lang="en-US" dirty="0"/>
          </a:p>
          <a:p>
            <a:r>
              <a:rPr lang="en-US" dirty="0"/>
              <a:t>Dear Colleague Letter: Joint-guidance issued by USDOJ and USED in 2015</a:t>
            </a:r>
          </a:p>
          <a:p>
            <a:pPr marL="237369" indent="-237369">
              <a:buFont typeface="+mj-lt"/>
              <a:buAutoNum type="arabicPeriod"/>
            </a:pPr>
            <a:r>
              <a:rPr lang="en-US" dirty="0"/>
              <a:t>Identifying All English Learner Students</a:t>
            </a:r>
          </a:p>
          <a:p>
            <a:pPr marL="237369" indent="-237369">
              <a:buFont typeface="+mj-lt"/>
              <a:buAutoNum type="arabicPeriod"/>
            </a:pPr>
            <a:r>
              <a:rPr lang="en-US" dirty="0"/>
              <a:t>Providing English Learners with a Language Assistance Program </a:t>
            </a:r>
          </a:p>
          <a:p>
            <a:pPr marL="237369" indent="-237369">
              <a:buFont typeface="+mj-lt"/>
              <a:buAutoNum type="arabicPeriod"/>
            </a:pPr>
            <a:r>
              <a:rPr lang="en-US" dirty="0"/>
              <a:t>Staffing and Supporting an English Learner Program </a:t>
            </a:r>
          </a:p>
          <a:p>
            <a:pPr marL="237369" indent="-237369">
              <a:buFont typeface="+mj-lt"/>
              <a:buAutoNum type="arabicPeriod"/>
            </a:pPr>
            <a:r>
              <a:rPr lang="en-US" dirty="0"/>
              <a:t>Providing English Learners Meaningful Access to Core Curricular and Extracurricular Programs </a:t>
            </a:r>
          </a:p>
          <a:p>
            <a:pPr marL="237369" indent="-237369">
              <a:buFont typeface="+mj-lt"/>
              <a:buAutoNum type="arabicPeriod"/>
            </a:pPr>
            <a:r>
              <a:rPr lang="en-US" dirty="0"/>
              <a:t>Creating an Inclusive Environment for and Avoiding the Unnecessary Segregation of English Learners </a:t>
            </a:r>
          </a:p>
          <a:p>
            <a:pPr marL="237369" indent="-237369">
              <a:buFont typeface="+mj-lt"/>
              <a:buAutoNum type="arabicPeriod"/>
            </a:pPr>
            <a:r>
              <a:rPr lang="en-US" dirty="0"/>
              <a:t>Addressing English Learners with Disabilities</a:t>
            </a:r>
          </a:p>
          <a:p>
            <a:pPr marL="237369" indent="-237369">
              <a:buFont typeface="+mj-lt"/>
              <a:buAutoNum type="arabicPeriod"/>
            </a:pPr>
            <a:r>
              <a:rPr lang="en-US" dirty="0"/>
              <a:t>Serving English Learners Who Opt Out of EL Programs</a:t>
            </a:r>
          </a:p>
          <a:p>
            <a:pPr marL="237369" indent="-237369">
              <a:buFont typeface="+mj-lt"/>
              <a:buAutoNum type="arabicPeriod"/>
            </a:pPr>
            <a:r>
              <a:rPr lang="en-US" dirty="0"/>
              <a:t>Monitoring and Exiting English Learners from EL Programs and Services</a:t>
            </a:r>
          </a:p>
          <a:p>
            <a:pPr marL="237369" indent="-237369">
              <a:buFont typeface="+mj-lt"/>
              <a:buAutoNum type="arabicPeriod"/>
            </a:pPr>
            <a:r>
              <a:rPr lang="en-US" dirty="0"/>
              <a:t>Evaluating the Effectiveness of a District’s EL Program</a:t>
            </a:r>
          </a:p>
          <a:p>
            <a:pPr marL="237369" indent="-237369">
              <a:buFont typeface="+mj-lt"/>
              <a:buAutoNum type="arabicPeriod"/>
            </a:pPr>
            <a:r>
              <a:rPr lang="en-US" dirty="0"/>
              <a:t>Ensuring Meaningful Communication with Limited English Proficient Parents</a:t>
            </a:r>
          </a:p>
          <a:p>
            <a:endParaRPr lang="en-US" dirty="0"/>
          </a:p>
          <a:p>
            <a:r>
              <a:rPr lang="en-US" dirty="0"/>
              <a:t>EL Tool Kit – a VERY practical resource</a:t>
            </a:r>
          </a:p>
          <a:p>
            <a:pPr marL="237369" indent="-237369">
              <a:buFont typeface="+mj-lt"/>
              <a:buAutoNum type="arabicParenBoth"/>
            </a:pPr>
            <a:r>
              <a:rPr lang="en-US" dirty="0"/>
              <a:t>explanations of the civil rights and other legal obligations to ELs; </a:t>
            </a:r>
          </a:p>
          <a:p>
            <a:pPr marL="237369" indent="-237369">
              <a:buFont typeface="+mj-lt"/>
              <a:buAutoNum type="arabicParenBoth"/>
            </a:pPr>
            <a:r>
              <a:rPr lang="en-US" dirty="0"/>
              <a:t>checklists SEAs, LEAs, and schools can use as self-monitoring tools; </a:t>
            </a:r>
          </a:p>
          <a:p>
            <a:pPr marL="237369" indent="-237369">
              <a:buFont typeface="+mj-lt"/>
              <a:buAutoNum type="arabicParenBoth"/>
            </a:pPr>
            <a:r>
              <a:rPr lang="en-US" dirty="0"/>
              <a:t>sample tools that may be used or adapted for use in SEAs, LEAs, and schools to aid with compliance; and</a:t>
            </a:r>
          </a:p>
          <a:p>
            <a:pPr marL="237369" indent="-237369">
              <a:buFont typeface="+mj-lt"/>
              <a:buAutoNum type="arabicParenBoth"/>
            </a:pPr>
            <a:r>
              <a:rPr lang="en-US" dirty="0"/>
              <a:t>Additional resources that may provide further relevant information and assistance.2</a:t>
            </a:r>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199211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13</a:t>
            </a:fld>
            <a:endParaRPr lang="en-US" dirty="0"/>
          </a:p>
        </p:txBody>
      </p:sp>
    </p:spTree>
    <p:extLst>
      <p:ext uri="{BB962C8B-B14F-4D97-AF65-F5344CB8AC3E}">
        <p14:creationId xmlns:p14="http://schemas.microsoft.com/office/powerpoint/2010/main" val="173671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242"/>
              </a:spcAft>
            </a:pPr>
            <a:r>
              <a:rPr lang="en-US" altLang="en-US" dirty="0"/>
              <a:t>Use these questions to decide Title III allowability:</a:t>
            </a:r>
          </a:p>
          <a:p>
            <a:pPr marL="465887" indent="-465887">
              <a:spcAft>
                <a:spcPts val="2446"/>
              </a:spcAft>
              <a:buAutoNum type="arabicPeriod"/>
            </a:pPr>
            <a:r>
              <a:rPr lang="en-US" altLang="en-US" i="1" dirty="0"/>
              <a:t>What is the instructional program or service for all students?  </a:t>
            </a:r>
          </a:p>
          <a:p>
            <a:pPr marL="465887" indent="-465887">
              <a:spcAft>
                <a:spcPts val="2446"/>
              </a:spcAft>
              <a:buFont typeface="+mj-lt"/>
              <a:buAutoNum type="arabicPeriod"/>
            </a:pPr>
            <a:r>
              <a:rPr lang="en-US" altLang="en-US" i="1" dirty="0"/>
              <a:t>What does the district or school do to meet 10 obligations to English learners?  </a:t>
            </a:r>
          </a:p>
          <a:p>
            <a:pPr marL="465887" indent="-465887">
              <a:spcAft>
                <a:spcPts val="2446"/>
              </a:spcAft>
              <a:buFont typeface="+mj-lt"/>
              <a:buAutoNum type="arabicPeriod"/>
            </a:pPr>
            <a:r>
              <a:rPr lang="en-US" altLang="en-US" i="1" dirty="0"/>
              <a:t>What is the district or school required by other federal, state and local regulations to provide?  </a:t>
            </a:r>
          </a:p>
          <a:p>
            <a:pPr marL="465887" indent="-465887">
              <a:spcAft>
                <a:spcPts val="2446"/>
              </a:spcAft>
              <a:buFont typeface="+mj-lt"/>
              <a:buAutoNum type="arabicPeriod"/>
            </a:pPr>
            <a:r>
              <a:rPr lang="en-US" altLang="en-US" i="1" dirty="0"/>
              <a:t>Was the program or service previously provided with state, local and federal funds?</a:t>
            </a:r>
          </a:p>
          <a:p>
            <a:endParaRPr lang="en-US" dirty="0"/>
          </a:p>
          <a:p>
            <a:endParaRPr lang="en-US" dirty="0"/>
          </a:p>
          <a:p>
            <a:r>
              <a:rPr lang="en-US" dirty="0"/>
              <a:t>It’s helpful to remember this analogy or metaphor when thinking about “supplement, not supplant.” It also helps you know in what order to apply the various </a:t>
            </a:r>
            <a:r>
              <a:rPr lang="en-US" dirty="0" err="1"/>
              <a:t>levELs</a:t>
            </a:r>
            <a:r>
              <a:rPr lang="en-US" dirty="0"/>
              <a:t> of funding</a:t>
            </a:r>
          </a:p>
          <a:p>
            <a:endParaRPr lang="en-US" dirty="0"/>
          </a:p>
          <a:p>
            <a:r>
              <a:rPr lang="en-US" dirty="0"/>
              <a:t>Image Source: https://pixabay.com/en/muffin-cupcake-tartlet-cherry-155924/.</a:t>
            </a:r>
          </a:p>
          <a:p>
            <a:r>
              <a:rPr lang="en-US" dirty="0"/>
              <a:t>Image and slide are adapted from a previously Communications-approved slide.</a:t>
            </a:r>
          </a:p>
          <a:p>
            <a:endParaRPr lang="en-US" dirty="0"/>
          </a:p>
          <a:p>
            <a:r>
              <a:rPr lang="en-US" b="1" u="sng" dirty="0"/>
              <a:t>Allocable</a:t>
            </a:r>
            <a:r>
              <a:rPr lang="en-US" dirty="0"/>
              <a:t>: A cost is allocable to a cost objective if the goods or services involved are chargeable or assignable to the cost objective in accordance with the relative benefits received. The expense correlates with the goods or services paid for by Title III funds, which create a desired benefit to meet the purpose of Title III.</a:t>
            </a:r>
          </a:p>
          <a:p>
            <a:endParaRPr lang="en-US" dirty="0"/>
          </a:p>
          <a:p>
            <a:pPr defTabSz="931774">
              <a:defRPr/>
            </a:pPr>
            <a:r>
              <a:rPr lang="en-US" b="1" u="sng" dirty="0"/>
              <a:t>Reasonable</a:t>
            </a:r>
            <a:r>
              <a:rPr lang="en-US" dirty="0"/>
              <a:t>: Activity does not exceed that which would be incurred by a prudent person under the circumstances prevailing at the time the decision was made to incur the cost. Would it withstand external review by a prudent individual? Does it advance the purpose of the grant?</a:t>
            </a:r>
          </a:p>
          <a:p>
            <a:pPr defTabSz="931774">
              <a:defRPr/>
            </a:pPr>
            <a:endParaRPr lang="en-US" dirty="0"/>
          </a:p>
          <a:p>
            <a:pPr defTabSz="931774">
              <a:defRPr/>
            </a:pPr>
            <a:r>
              <a:rPr lang="en-US" b="1" u="sng" dirty="0"/>
              <a:t>Supplement, not Supplant: </a:t>
            </a:r>
          </a:p>
          <a:p>
            <a:pPr marL="174708" indent="-174708" defTabSz="931774">
              <a:buFont typeface="Arial" panose="020B0604020202020204" pitchFamily="34" charset="0"/>
              <a:buChar char="•"/>
              <a:defRPr/>
            </a:pPr>
            <a:r>
              <a:rPr lang="en-US" dirty="0"/>
              <a:t>Federal funds made available under this subpart shall be used so as to supplement the level of Federal, State, and local public funds that, in the absence of such availability, would have been expended for programs for limited English proficient children and immigrant children and youth and in no case to supplant such Federal, State, and local public funds. </a:t>
            </a:r>
          </a:p>
          <a:p>
            <a:pPr marL="174708" indent="-174708" defTabSz="931774">
              <a:buFont typeface="Arial" panose="020B0604020202020204" pitchFamily="34" charset="0"/>
              <a:buChar char="•"/>
              <a:defRPr/>
            </a:pPr>
            <a:r>
              <a:rPr lang="en-US" dirty="0"/>
              <a:t>In practice, the prohibition against supplanting under Title III means that recipients may not use those funds to pay for services that, in the absence of Title III funds, would be necessary to be provided by other Federal, or State, or local funds. 1 </a:t>
            </a:r>
            <a:endParaRPr lang="en-US" b="1" u="sng" dirty="0"/>
          </a:p>
          <a:p>
            <a:endParaRPr lang="en-US" dirty="0"/>
          </a:p>
          <a:p>
            <a:pPr>
              <a:defRPr/>
            </a:pPr>
            <a:endParaRPr lang="en-US" dirty="0"/>
          </a:p>
          <a:p>
            <a:pPr>
              <a:defRPr/>
            </a:pPr>
            <a:r>
              <a:rPr lang="en-US" u="sng" dirty="0"/>
              <a:t>For reference:</a:t>
            </a:r>
          </a:p>
          <a:p>
            <a:pPr eaLnBrk="1" hangingPunct="1">
              <a:lnSpc>
                <a:spcPct val="90000"/>
              </a:lnSpc>
              <a:buFont typeface="Wingdings" pitchFamily="2" charset="2"/>
              <a:buNone/>
              <a:defRPr/>
            </a:pPr>
            <a:r>
              <a:rPr lang="en-US" dirty="0"/>
              <a:t>Reasonable:  A cost is reasonable if, in its nature and amount, it does not exceed that which would be incurred by a prudent person under the circumstances prevailing at the time the decision was made to incur the cost.</a:t>
            </a:r>
          </a:p>
          <a:p>
            <a:pPr eaLnBrk="1" hangingPunct="1">
              <a:lnSpc>
                <a:spcPct val="90000"/>
              </a:lnSpc>
              <a:buFont typeface="Wingdings" pitchFamily="2" charset="2"/>
              <a:buNone/>
              <a:defRPr/>
            </a:pPr>
            <a:r>
              <a:rPr lang="en-US" dirty="0"/>
              <a:t>Allocable: A cost is allocable to a cost objective if the goods or services involved are chargeable or assignable to the cost objective in accordance with the relative benefits received.</a:t>
            </a:r>
          </a:p>
          <a:p>
            <a:pPr eaLnBrk="1" hangingPunct="1">
              <a:lnSpc>
                <a:spcPct val="90000"/>
              </a:lnSpc>
              <a:buFont typeface="Wingdings" pitchFamily="2" charset="2"/>
              <a:buNone/>
              <a:defRPr/>
            </a:pPr>
            <a:r>
              <a:rPr lang="en-US" dirty="0"/>
              <a:t>Allowable: A cost is allowable if it is </a:t>
            </a:r>
            <a:r>
              <a:rPr lang="en-US" u="sng" dirty="0"/>
              <a:t>necessary</a:t>
            </a:r>
            <a:r>
              <a:rPr lang="en-US" dirty="0"/>
              <a:t> and </a:t>
            </a:r>
            <a:r>
              <a:rPr lang="en-US" u="sng" dirty="0"/>
              <a:t>reasonable</a:t>
            </a:r>
            <a:r>
              <a:rPr lang="en-US" dirty="0"/>
              <a:t> for proper and efficient performance of the award and allocable to the award. </a:t>
            </a:r>
          </a:p>
          <a:p>
            <a:pPr eaLnBrk="1" hangingPunct="1">
              <a:lnSpc>
                <a:spcPct val="90000"/>
              </a:lnSpc>
              <a:buFont typeface="Wingdings" pitchFamily="2" charset="2"/>
              <a:buNone/>
              <a:defRPr/>
            </a:pPr>
            <a:r>
              <a:rPr lang="en-US" dirty="0"/>
              <a:t>(OMB Circular A-87)</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234613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15</a:t>
            </a:fld>
            <a:endParaRPr lang="en-US" dirty="0"/>
          </a:p>
        </p:txBody>
      </p:sp>
    </p:spTree>
    <p:extLst>
      <p:ext uri="{BB962C8B-B14F-4D97-AF65-F5344CB8AC3E}">
        <p14:creationId xmlns:p14="http://schemas.microsoft.com/office/powerpoint/2010/main" val="74628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there are a range of language programs across the state, we see a range of evidence submitted here.</a:t>
            </a:r>
          </a:p>
          <a:p>
            <a:endParaRPr lang="en-US" dirty="0"/>
          </a:p>
          <a:p>
            <a:r>
              <a:rPr lang="en-US" dirty="0"/>
              <a:t>The most established programs submit EL program manuals of 50+ pages</a:t>
            </a:r>
          </a:p>
          <a:p>
            <a:endParaRPr lang="en-US" dirty="0"/>
          </a:p>
          <a:p>
            <a:r>
              <a:rPr lang="en-US" dirty="0"/>
              <a:t>Those districts just getting started with EL program may produce several paragraphs or just a few pages.</a:t>
            </a:r>
          </a:p>
          <a:p>
            <a:endParaRPr lang="en-US" dirty="0"/>
          </a:p>
          <a:p>
            <a:r>
              <a:rPr lang="en-US" dirty="0"/>
              <a:t>***As we review surveys, we will be looking for CONTINUOUS IMPROVEMENT. It’s not about perfection, it’s about progress.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368362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Local program plan or handbook </a:t>
            </a:r>
            <a:r>
              <a:rPr lang="en-US" dirty="0"/>
              <a:t>describing its effective English learner program(s) and activities undertaken by the LEA to assist English learners</a:t>
            </a:r>
          </a:p>
          <a:p>
            <a:r>
              <a:rPr lang="en-US" dirty="0"/>
              <a:t>Just as there are a range of language programs across the state, we see a range of evidence submitted here. The most established programs submit EL program manuals of 50+ pages. Those districts just getting started with EL program may produce several paragraphs or just a few pages. ***As we review surveys, we will be looking for CONTINUOUS IMPROVEMENT. It’s not about perfection, it’s about progress.</a:t>
            </a:r>
          </a:p>
          <a:p>
            <a:endParaRPr lang="en-US" dirty="0"/>
          </a:p>
          <a:p>
            <a:r>
              <a:rPr lang="en-US" sz="2400" b="1" dirty="0"/>
              <a:t>Document describing available services:</a:t>
            </a:r>
          </a:p>
          <a:p>
            <a:pPr lvl="1"/>
            <a:r>
              <a:rPr lang="en-US" sz="2400" dirty="0"/>
              <a:t>Theory, methodology and pedagogy</a:t>
            </a:r>
          </a:p>
          <a:p>
            <a:pPr lvl="1"/>
            <a:r>
              <a:rPr lang="en-US" sz="2400" dirty="0"/>
              <a:t>Program goals and objectives</a:t>
            </a:r>
          </a:p>
          <a:p>
            <a:pPr lvl="1"/>
            <a:r>
              <a:rPr lang="en-US" sz="2400" dirty="0"/>
              <a:t>Student demographics</a:t>
            </a:r>
          </a:p>
          <a:p>
            <a:pPr lvl="1"/>
            <a:r>
              <a:rPr lang="en-US" sz="2400" dirty="0"/>
              <a:t>Human resources / program staff</a:t>
            </a:r>
          </a:p>
          <a:p>
            <a:pPr lvl="1"/>
            <a:r>
              <a:rPr lang="en-US" sz="2400" dirty="0"/>
              <a:t>Program policies</a:t>
            </a:r>
          </a:p>
          <a:p>
            <a:pPr lvl="1"/>
            <a:r>
              <a:rPr lang="en-US" sz="2400" dirty="0"/>
              <a:t>Description of Title III activities</a:t>
            </a:r>
          </a:p>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337330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Local program plan or handbook </a:t>
            </a:r>
            <a:r>
              <a:rPr lang="en-US" dirty="0"/>
              <a:t>describing its effective English learner program(s) and activities undertaken by the LEA to assist English learners</a:t>
            </a:r>
          </a:p>
          <a:p>
            <a:r>
              <a:rPr lang="en-US" dirty="0"/>
              <a:t>Just as there are a range of language programs across the state, we see a range of evidence submitted here. The most established programs submit EL program manuals of 50+ pages. Those districts just getting started with EL program may produce several paragraphs or just a few pages. ***As we review surveys, we will be looking for CONTINUOUS IMPROVEMENT. It’s not about perfection, it’s about progress.</a:t>
            </a:r>
          </a:p>
          <a:p>
            <a:endParaRPr lang="en-US" dirty="0"/>
          </a:p>
          <a:p>
            <a:r>
              <a:rPr lang="en-US" sz="2400" b="1" dirty="0"/>
              <a:t>Document describing available services:</a:t>
            </a:r>
          </a:p>
          <a:p>
            <a:pPr lvl="1"/>
            <a:r>
              <a:rPr lang="en-US" sz="2400" dirty="0"/>
              <a:t>Theory, methodology and pedagogy</a:t>
            </a:r>
          </a:p>
          <a:p>
            <a:pPr lvl="1"/>
            <a:r>
              <a:rPr lang="en-US" sz="2400" dirty="0"/>
              <a:t>Program goals and objectives</a:t>
            </a:r>
          </a:p>
          <a:p>
            <a:pPr lvl="1"/>
            <a:r>
              <a:rPr lang="en-US" sz="2400" dirty="0"/>
              <a:t>Student demographics</a:t>
            </a:r>
          </a:p>
          <a:p>
            <a:pPr lvl="1"/>
            <a:r>
              <a:rPr lang="en-US" sz="2400" dirty="0"/>
              <a:t>Human resources / program staff</a:t>
            </a:r>
          </a:p>
          <a:p>
            <a:pPr lvl="1"/>
            <a:r>
              <a:rPr lang="en-US" sz="2400" dirty="0"/>
              <a:t>Program policies</a:t>
            </a:r>
          </a:p>
          <a:p>
            <a:pPr lvl="1"/>
            <a:r>
              <a:rPr lang="en-US" sz="2400" dirty="0"/>
              <a:t>Description of Title III activities</a:t>
            </a:r>
          </a:p>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368914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has a process for monitoring the academic progress of former ELs for at least two years after exiting to ensure that </a:t>
            </a:r>
          </a:p>
          <a:p>
            <a:r>
              <a:rPr lang="en-US" dirty="0"/>
              <a:t>1) students have not been prematurely exited; </a:t>
            </a:r>
          </a:p>
          <a:p>
            <a:r>
              <a:rPr lang="en-US" dirty="0"/>
              <a:t>2) any academic deficits they incurred resulting from the EL program have been remedied; and </a:t>
            </a:r>
          </a:p>
          <a:p>
            <a:r>
              <a:rPr lang="en-US" dirty="0"/>
              <a:t>3) they are meaningfully participating in the educational programs comparable to their peers who were never EL students.</a:t>
            </a:r>
          </a:p>
          <a:p>
            <a:endParaRPr lang="en-US" dirty="0"/>
          </a:p>
          <a:p>
            <a:endParaRPr lang="en-US" dirty="0"/>
          </a:p>
          <a:p>
            <a:r>
              <a:rPr lang="en-US" dirty="0"/>
              <a:t>PD</a:t>
            </a:r>
          </a:p>
          <a:p>
            <a:r>
              <a:rPr lang="en-US" dirty="0"/>
              <a:t>Include teachers of EL students who work outside the EL program</a:t>
            </a:r>
          </a:p>
          <a:p>
            <a:r>
              <a:rPr lang="en-US" dirty="0"/>
              <a:t>Include principals, school leaders, administrators, community-based organizational personnel</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103780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baseline="0" dirty="0"/>
              <a:t>Pass out index cards for questions. Be anonymous or add contact info</a:t>
            </a:r>
          </a:p>
          <a:p>
            <a:endParaRPr lang="en-US" dirty="0"/>
          </a:p>
        </p:txBody>
      </p:sp>
      <p:sp>
        <p:nvSpPr>
          <p:cNvPr id="4" name="Slide Number Placeholder 3"/>
          <p:cNvSpPr>
            <a:spLocks noGrp="1"/>
          </p:cNvSpPr>
          <p:nvPr>
            <p:ph type="sldNum" sz="quarter" idx="5"/>
          </p:nvPr>
        </p:nvSpPr>
        <p:spPr/>
        <p:txBody>
          <a:bodyPr/>
          <a:lstStyle/>
          <a:p>
            <a:pPr defTabSz="465887">
              <a:defRPr/>
            </a:pPr>
            <a:fld id="{A88EB8E9-7E05-4C60-A58D-798732DD5BFE}" type="slidenum">
              <a:rPr lang="en-US">
                <a:solidFill>
                  <a:prstClr val="black"/>
                </a:solidFill>
                <a:latin typeface="Calibri"/>
              </a:rPr>
              <a:pPr defTabSz="465887">
                <a:defRPr/>
              </a:pPr>
              <a:t>2</a:t>
            </a:fld>
            <a:endParaRPr lang="en-US">
              <a:solidFill>
                <a:prstClr val="black"/>
              </a:solidFill>
              <a:latin typeface="Calibri"/>
            </a:endParaRPr>
          </a:p>
        </p:txBody>
      </p:sp>
    </p:spTree>
    <p:extLst>
      <p:ext uri="{BB962C8B-B14F-4D97-AF65-F5344CB8AC3E}">
        <p14:creationId xmlns:p14="http://schemas.microsoft.com/office/powerpoint/2010/main" val="2036568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 Federal funds shall be used to supplement the level of Federal, State, and local public funds that, in the absence of such availability, would have been expended for programs for English learners and immigrant children and youth and in no case to supplant such Federal, State, and local public funds. </a:t>
            </a:r>
          </a:p>
          <a:p>
            <a:endParaRPr lang="en-US" dirty="0"/>
          </a:p>
          <a:p>
            <a:r>
              <a:rPr lang="en-US" dirty="0"/>
              <a:t>1.	What is the instructional program or service for all students?</a:t>
            </a:r>
          </a:p>
          <a:p>
            <a:r>
              <a:rPr lang="en-US" dirty="0"/>
              <a:t>2.	What does the district or school do to meet 10 obligations to English learners?</a:t>
            </a:r>
          </a:p>
          <a:p>
            <a:r>
              <a:rPr lang="en-US" dirty="0"/>
              <a:t>3.	What is the district or school required by other federal, state and local regulations to provide?</a:t>
            </a:r>
          </a:p>
          <a:p>
            <a:r>
              <a:rPr lang="en-US" dirty="0"/>
              <a:t>4.	Was the program or service previously provided with state, local and federal funds?</a:t>
            </a:r>
          </a:p>
          <a:p>
            <a:endParaRPr lang="en-US" dirty="0"/>
          </a:p>
          <a:p>
            <a:pPr defTabSz="931774"/>
            <a:r>
              <a:rPr lang="en-US" dirty="0"/>
              <a:t>Q8: </a:t>
            </a:r>
            <a:r>
              <a:rPr lang="en-US" b="1" i="1" dirty="0"/>
              <a:t>Within 30 days of the start of the school year </a:t>
            </a:r>
            <a:r>
              <a:rPr lang="en-US" dirty="0"/>
              <a:t>(or within two weeks of placement if not identified prior to the beginning of school year), the district notifies parents of their </a:t>
            </a:r>
            <a:r>
              <a:rPr lang="en-US" b="1" dirty="0"/>
              <a:t>child’s eligibility for participation in the language instruction educational program </a:t>
            </a:r>
            <a:r>
              <a:rPr lang="en-US" dirty="0"/>
              <a:t>in an understandable and uniform format.</a:t>
            </a:r>
          </a:p>
          <a:p>
            <a:pPr defTabSz="931774"/>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3956592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a:p>
            <a:pPr defTabSz="931774"/>
            <a:r>
              <a:rPr lang="en-US" dirty="0"/>
              <a:t>Q9: Teachers in the EL program are properly certified or licensed and are fluent in English and other language(s) used for instruction, including written and oral communication skills. </a:t>
            </a:r>
          </a:p>
          <a:p>
            <a:pPr defTabSz="931774"/>
            <a:endParaRPr lang="en-US" dirty="0"/>
          </a:p>
          <a:p>
            <a:pPr defTabSz="931774"/>
            <a:r>
              <a:rPr lang="en-US" dirty="0"/>
              <a:t>Q10: Each district provides the Ohio Department of Education with a </a:t>
            </a:r>
            <a:r>
              <a:rPr lang="en-US" b="1" i="1" dirty="0"/>
              <a:t>report on the activities conducted and children served </a:t>
            </a:r>
            <a:r>
              <a:rPr lang="en-US" dirty="0"/>
              <a:t>by the English learner program, which will include the seven required criteria of §</a:t>
            </a:r>
            <a:r>
              <a:rPr lang="en-US" dirty="0">
                <a:hlinkClick r:id="rId3"/>
              </a:rPr>
              <a:t>3121(a)</a:t>
            </a:r>
            <a:r>
              <a:rPr lang="en-US" dirty="0"/>
              <a:t> and is used by the district to inform program improvement.</a:t>
            </a:r>
          </a:p>
          <a:p>
            <a:pPr defTabSz="931774"/>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3629863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690193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III, PART A, English Language Acquisition, Language Enhancement, and Academic Achievement, Equitable Services to Private School Students, Teachers, and Other Educational Personnel Non-Regulatory Guidance July 2015</a:t>
            </a:r>
          </a:p>
          <a:p>
            <a:endParaRPr lang="en-US" dirty="0">
              <a:hlinkClick r:id="" action="ppaction://noaction"/>
            </a:endParaRPr>
          </a:p>
          <a:p>
            <a:endParaRPr lang="en-US" dirty="0">
              <a:hlinkClick r:id="" action="ppaction://noaction"/>
            </a:endParaRPr>
          </a:p>
          <a:p>
            <a:r>
              <a:rPr lang="en-US" dirty="0">
                <a:hlinkClick r:id="" action="ppaction://noaction"/>
              </a:rPr>
              <a:t>https://www2.ed.gov/about/offices/list/oii/nonpublic/titlethree.pdf</a:t>
            </a:r>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1692099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3448508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2637478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4174336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27</a:t>
            </a:fld>
            <a:endParaRPr lang="en-US"/>
          </a:p>
        </p:txBody>
      </p:sp>
    </p:spTree>
    <p:extLst>
      <p:ext uri="{BB962C8B-B14F-4D97-AF65-F5344CB8AC3E}">
        <p14:creationId xmlns:p14="http://schemas.microsoft.com/office/powerpoint/2010/main" val="562513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28</a:t>
            </a:fld>
            <a:endParaRPr lang="en-US"/>
          </a:p>
        </p:txBody>
      </p:sp>
    </p:spTree>
    <p:extLst>
      <p:ext uri="{BB962C8B-B14F-4D97-AF65-F5344CB8AC3E}">
        <p14:creationId xmlns:p14="http://schemas.microsoft.com/office/powerpoint/2010/main" val="1067333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18076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ESSA, a number of provisions are made for English learners. Generally, these changes results in:</a:t>
            </a:r>
          </a:p>
          <a:p>
            <a:pPr marL="237369" indent="-237369">
              <a:buAutoNum type="arabicPeriod"/>
            </a:pPr>
            <a:r>
              <a:rPr lang="en-US" dirty="0"/>
              <a:t>Increased accountability for English learner progress</a:t>
            </a:r>
          </a:p>
          <a:p>
            <a:pPr marL="237369" indent="-237369">
              <a:buAutoNum type="arabicPeriod"/>
            </a:pPr>
            <a:r>
              <a:rPr lang="en-US" dirty="0"/>
              <a:t>Implementation of standardized entry and exit procedures for ELs.</a:t>
            </a:r>
          </a:p>
        </p:txBody>
      </p:sp>
      <p:sp>
        <p:nvSpPr>
          <p:cNvPr id="4" name="Slide Number Placeholder 3"/>
          <p:cNvSpPr>
            <a:spLocks noGrp="1"/>
          </p:cNvSpPr>
          <p:nvPr>
            <p:ph type="sldNum" sz="quarter" idx="10"/>
          </p:nvPr>
        </p:nvSpPr>
        <p:spPr/>
        <p:txBody>
          <a:bodyPr/>
          <a:lstStyle/>
          <a:p>
            <a:fld id="{73043527-8EAB-40B4-A534-3045E607F503}" type="slidenum">
              <a:rPr lang="en-US" smtClean="0"/>
              <a:t>3</a:t>
            </a:fld>
            <a:endParaRPr lang="en-US" dirty="0"/>
          </a:p>
        </p:txBody>
      </p:sp>
    </p:spTree>
    <p:extLst>
      <p:ext uri="{BB962C8B-B14F-4D97-AF65-F5344CB8AC3E}">
        <p14:creationId xmlns:p14="http://schemas.microsoft.com/office/powerpoint/2010/main" val="499156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Lau Resource Center is part of the Office for Curriculum and Assessment of the Ohio Department of Education.</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30</a:t>
            </a:fld>
            <a:endParaRPr lang="en-US"/>
          </a:p>
        </p:txBody>
      </p:sp>
    </p:spTree>
    <p:extLst>
      <p:ext uri="{BB962C8B-B14F-4D97-AF65-F5344CB8AC3E}">
        <p14:creationId xmlns:p14="http://schemas.microsoft.com/office/powerpoint/2010/main" val="3213521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31</a:t>
            </a:fld>
            <a:endParaRPr lang="en-US"/>
          </a:p>
        </p:txBody>
      </p:sp>
    </p:spTree>
    <p:extLst>
      <p:ext uri="{BB962C8B-B14F-4D97-AF65-F5344CB8AC3E}">
        <p14:creationId xmlns:p14="http://schemas.microsoft.com/office/powerpoint/2010/main" val="3524184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32</a:t>
            </a:fld>
            <a:endParaRPr lang="en-US"/>
          </a:p>
        </p:txBody>
      </p:sp>
    </p:spTree>
    <p:extLst>
      <p:ext uri="{BB962C8B-B14F-4D97-AF65-F5344CB8AC3E}">
        <p14:creationId xmlns:p14="http://schemas.microsoft.com/office/powerpoint/2010/main" val="3213281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33</a:t>
            </a:fld>
            <a:endParaRPr lang="en-US"/>
          </a:p>
        </p:txBody>
      </p:sp>
    </p:spTree>
    <p:extLst>
      <p:ext uri="{BB962C8B-B14F-4D97-AF65-F5344CB8AC3E}">
        <p14:creationId xmlns:p14="http://schemas.microsoft.com/office/powerpoint/2010/main" val="1237295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34</a:t>
            </a:fld>
            <a:endParaRPr lang="en-US"/>
          </a:p>
        </p:txBody>
      </p:sp>
    </p:spTree>
    <p:extLst>
      <p:ext uri="{BB962C8B-B14F-4D97-AF65-F5344CB8AC3E}">
        <p14:creationId xmlns:p14="http://schemas.microsoft.com/office/powerpoint/2010/main" val="338261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School districts must have procedures in place to accurately and timely identify potential EL students. Most school districts use a language usage survey at the time of enrollment to gather information about a student’s language background and identify students whose primary or home language is other than English.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School districts must then determine if potential EL students are in fact EL through a valid and reliable test that assesses English language proficiency in speaking, listening, reading and writing.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EL students are entitled to appropriate language assistance services to become proficient in English and to participate equally in the standard instructional program within a reasonable period of time.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EL students are entitled to EL programs with sufficient resources to ensure the programs are effectively implemented, including highly qualified teachers</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support staff, and appropriate instructional materials. School districts must have qualified EL teachers, staff, and administrators to effectively implement their EL program, and must provide supplemental training when necessary.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EL students must have access to their grade-level curricula so that they can meet promotion and graduation requirements. EL students are entitled to an equal opportunity to participate in all programs, including pre-kindergarten, magnet, gifted and talented, career and technical education, arts, and athletics programs; Advanced Placement (AP) and International Baccalaureate (IB) courses; clubs; and honor societies.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School districts generally may not segregate students on the basis of national origin or EL status. Although certain EL programs may be designed to require that EL students receive separate instruction for a limited portion of the day or period of time, school districts and states are expected to carry out their chosen program in the least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segregative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manner consistent with achieving the program’s stated educational goals.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187163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EL students with disabilities must be provided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both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language assistance and disability-related services to which they are entitled under Federal law.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EL students who may have a disability, like all other students who may have a disability and may require services under the Individuals with Disabilities Education Act (IDEA) or Section 504 of the Rehabilitation Act of 1973, must be located, identified and evaluated for special education and disability-related services in a timely manner. To avoid inappropriately identifying EL students as students with disabilities because of their limited English proficiency, EL students must be evaluated in an appropriate language based on the student’s needs and language skills. </a:t>
            </a:r>
          </a:p>
          <a:p>
            <a:endParaRPr lang="en-US" dirty="0"/>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 school district must still take steps to provide opted-out EL students with access to its educational programs, monitor their progress, and offer EL services again if a student is struggling.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School districts must monitor the progress of all EL students to ensure they achieve English language proficiency and acquire content knowledge within a reasonable period of time. Districts must annually administer a valid and reliable English language proficiency (ELP) assessment, in reading, writing, listening and speaking, that is aligned to State ELP standards.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An EL student must not be exited from EL programs, services, or status until he or she demonstrates English proficiency on an ELP assessment in speaking, listening, reading, and writing.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School districts must monitor the academic progress of former EL students for at least two years to ensure that students have not been prematurely exited; any academic deficits they incurred resulting from the EL program have been remedied; and they are meaningfully participating in the district’s educational programs comparable to their peers who were never EL students (never-EL peers).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School districts must evaluate EL programs over time using accurate data to assess the educational performance of current and former EL students in a comprehensive and reliable way, and must timely modify their programs when needed. </a:t>
            </a:r>
          </a:p>
          <a:p>
            <a:endParaRPr lang="en-US" dirty="0"/>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LEP parents are entitled to meaningful communication in a language they can understand, such as through translated materials or a language interpreter, and to adequate notice of information about any program, service, or activity that is called to the attention of non-LEP parents.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163610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http://codes.ohio.gov/orc/3317.016</a:t>
            </a:r>
          </a:p>
          <a:p>
            <a:endParaRPr lang="en-US" baseline="0" dirty="0"/>
          </a:p>
          <a:p>
            <a:r>
              <a:rPr lang="en-US" b="1" dirty="0"/>
              <a:t>3317.016 Amounts for English proficient students.</a:t>
            </a:r>
          </a:p>
          <a:p>
            <a:r>
              <a:rPr lang="en-US" dirty="0"/>
              <a:t>The amounts for limited English proficient students shall be as follows:</a:t>
            </a:r>
          </a:p>
          <a:p>
            <a:r>
              <a:rPr lang="en-US" dirty="0"/>
              <a:t>(A) An amount of $1,515 for each student who has been enrolled in schools in the United States for 180 school days or less and was not previously exempted from taking the spring administration of either of the state's English language arts assessments prescribed by section </a:t>
            </a:r>
            <a:r>
              <a:rPr lang="en-US" dirty="0">
                <a:hlinkClick r:id="rId3"/>
              </a:rPr>
              <a:t>3301.0710</a:t>
            </a:r>
            <a:r>
              <a:rPr lang="en-US" dirty="0"/>
              <a:t> of the Revised Code (reading or writing).</a:t>
            </a:r>
          </a:p>
          <a:p>
            <a:r>
              <a:rPr lang="en-US" dirty="0"/>
              <a:t>(B) An amount of $1,136 for each student who has been enrolled in schools in the United States for more than 180 school days or was previously exempted from taking the spring administration of either of the state's English language arts assessments prescribed by section </a:t>
            </a:r>
            <a:r>
              <a:rPr lang="en-US" dirty="0">
                <a:hlinkClick r:id="rId3"/>
              </a:rPr>
              <a:t>3301.0710</a:t>
            </a:r>
            <a:r>
              <a:rPr lang="en-US" dirty="0"/>
              <a:t> of the Revised Code (reading or writing).</a:t>
            </a:r>
          </a:p>
          <a:p>
            <a:r>
              <a:rPr lang="en-US" dirty="0"/>
              <a:t>(C) An amount of $758 for each student who does not qualify for inclusion under division (A) or (B) of this section and is in a trial-mainstream period, as defined by the department.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EE0CA37-B3D3-4D0D-8A2B-1C633EDD525F}" type="slidenum">
              <a:rPr lang="en-US" smtClean="0"/>
              <a:t>6</a:t>
            </a:fld>
            <a:endParaRPr lang="en-US" dirty="0"/>
          </a:p>
        </p:txBody>
      </p:sp>
    </p:spTree>
    <p:extLst>
      <p:ext uri="{BB962C8B-B14F-4D97-AF65-F5344CB8AC3E}">
        <p14:creationId xmlns:p14="http://schemas.microsoft.com/office/powerpoint/2010/main" val="223037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Civil Rights for ELs in the U.S. </a:t>
            </a:r>
            <a:r>
              <a:rPr lang="en-US" dirty="0"/>
              <a:t>(refer to handout)</a:t>
            </a:r>
          </a:p>
          <a:p>
            <a:r>
              <a:rPr lang="en-US" dirty="0"/>
              <a:t>https://www2.ed.gov/about/offices/list/ocr/docs/dcl-factsheet-el-students-201501.pdf</a:t>
            </a:r>
          </a:p>
          <a:p>
            <a:endParaRPr lang="en-US" dirty="0"/>
          </a:p>
          <a:p>
            <a:r>
              <a:rPr lang="en-US" b="1" dirty="0"/>
              <a:t>English Learners Dear Colleague Letter</a:t>
            </a:r>
          </a:p>
          <a:p>
            <a:r>
              <a:rPr lang="en-US" dirty="0"/>
              <a:t>https://www2.ed.gov/about/offices/list/ocr/letters/colleague-el-201501.pdf</a:t>
            </a:r>
          </a:p>
          <a:p>
            <a:endParaRPr lang="en-US" dirty="0"/>
          </a:p>
          <a:p>
            <a:r>
              <a:rPr lang="en-US" b="1" dirty="0"/>
              <a:t>English Learner Tool Kit</a:t>
            </a:r>
          </a:p>
          <a:p>
            <a:r>
              <a:rPr lang="en-US" dirty="0"/>
              <a:t>https://ncela.ed.gov/files/english_learner_toolkit/OELA_2017_ELsToolkit_508C.pdf</a:t>
            </a:r>
          </a:p>
          <a:p>
            <a:endParaRPr lang="en-US" dirty="0"/>
          </a:p>
          <a:p>
            <a:r>
              <a:rPr lang="en-US" b="1" dirty="0"/>
              <a:t>Newcomer Tool Kit</a:t>
            </a:r>
          </a:p>
          <a:p>
            <a:r>
              <a:rPr lang="en-US" dirty="0"/>
              <a:t>https://www2.ed.gov/about/offices/list/oela/newcomers-toolkit/ncomertoolkit.pdf</a:t>
            </a: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7</a:t>
            </a:fld>
            <a:endParaRPr lang="en-US" dirty="0"/>
          </a:p>
        </p:txBody>
      </p:sp>
    </p:spTree>
    <p:extLst>
      <p:ext uri="{BB962C8B-B14F-4D97-AF65-F5344CB8AC3E}">
        <p14:creationId xmlns:p14="http://schemas.microsoft.com/office/powerpoint/2010/main" val="377306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8</a:t>
            </a:fld>
            <a:endParaRPr lang="en-US" dirty="0"/>
          </a:p>
        </p:txBody>
      </p:sp>
    </p:spTree>
    <p:extLst>
      <p:ext uri="{BB962C8B-B14F-4D97-AF65-F5344CB8AC3E}">
        <p14:creationId xmlns:p14="http://schemas.microsoft.com/office/powerpoint/2010/main" val="132463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4171770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4BA268-0227-471D-97DA-415AC834A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2.ed.gov/policy/elsec/leg/essa/essatitleiiiguidenglishlearners92016.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2.ed.gov/about/offices/list/ocr/letters/colleague-el-201501.pdf" TargetMode="External"/><Relationship Id="rId4" Type="http://schemas.openxmlformats.org/officeDocument/2006/relationships/hyperlink" Target="https://www2.ed.gov/programs/sfgp/supguide.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cip.ode.state.oh.us/documentlibrary/ViewDocument.aspx?DocumentKey=81653" TargetMode="External"/><Relationship Id="rId3" Type="http://schemas.openxmlformats.org/officeDocument/2006/relationships/hyperlink" Target="https://ccip.ode.state.oh.us/documentlibrary/default.aspx?ccipSessionKey=636753697175208735" TargetMode="External"/><Relationship Id="rId7" Type="http://schemas.openxmlformats.org/officeDocument/2006/relationships/hyperlink" Target="https://ccip.ode.state.oh.us/documentlibrary/ViewDocument.aspx?DocumentKey=8165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cip.ode.state.oh.us/DocumentLibrary/ViewDocument.aspx?DocumentKey=81653" TargetMode="External"/><Relationship Id="rId5" Type="http://schemas.openxmlformats.org/officeDocument/2006/relationships/hyperlink" Target="https://ccip.ode.state.oh.us/DocumentLibrary/ViewDocument.aspx?DocumentKey=82690" TargetMode="External"/><Relationship Id="rId4" Type="http://schemas.openxmlformats.org/officeDocument/2006/relationships/hyperlink" Target="http://education.ohio.gov/Topics/District-and-School-Continuous-Improvement/Federal-Programs/Elementary-and-Secondary-Education-Act/Programs-Administered-Under-ESE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ducation.ohio.gov/Topics/District-and-School-Continuous-Improvement/Federal-Programs/Elementary-and-Secondary-Education-Act/Programs-Administered-Under-ESEA/Limited-English-Proficient/Title-III-consortiu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ducation.ohio.gov/Topics/Student-Supports/English-Learners/Teaching-English-Learners/Guidelines-for-Identifying-English-Learne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ducation.ohio.gov/getattachment/Topics/Student-Supports/English-Learners/Lau-Resource-Center/Qualification-for-Teachers-Providing-LIEP-for-ELs.pdf.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2.ed.gov/about/offices/list/oela/english-learner-toolkit/chap9.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about/offices/list/oii/nonpublic/titlethre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2.ed.gov/about/offices/list/ocr/docs/dcl-factsheet-el-students-201501.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asha.Hetata@education.ohio.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Michael.Crace@education.ohio.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onna.Villareal@education.ohio.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Matthew.Imperato@education.ohio.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David.Brauer@education.ohio.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Kurt.Taube@education.ohio.gov" TargetMode="External"/><Relationship Id="rId4" Type="http://schemas.openxmlformats.org/officeDocument/2006/relationships/hyperlink" Target="mailto:Paula.Mahaley@education.ohio.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cip.ode.state.oh.us/DocumentLibrary/ViewDocument.aspx?DocumentKey=8209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Chantelle.carter@education.ohio.gov"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des.ohio.gov/orc/3317.016v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2.ed.gov/about/offices/list/ocr/docs/dcl-factsheet-el-students-20150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ducation.ohio.gov/Topics/Other-Resources/English-Learners/ELL-Guidelines/Guidelines-for-the-Identification-and-Assessment-o" TargetMode="External"/><Relationship Id="rId5" Type="http://schemas.openxmlformats.org/officeDocument/2006/relationships/hyperlink" Target="https://ncela.ed.gov/files/english_learner_toolkit/OELA_2017_ELsToolkit_508C.pdf" TargetMode="External"/><Relationship Id="rId4" Type="http://schemas.openxmlformats.org/officeDocument/2006/relationships/hyperlink" Target="https://www2.ed.gov/about/offices/list/ocr/letters/colleague-el-201501.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A1C-094A-4F9C-A9BE-60172E3E3AAD}"/>
              </a:ext>
            </a:extLst>
          </p:cNvPr>
          <p:cNvSpPr>
            <a:spLocks noGrp="1"/>
          </p:cNvSpPr>
          <p:nvPr>
            <p:ph type="ctrTitle"/>
          </p:nvPr>
        </p:nvSpPr>
        <p:spPr>
          <a:xfrm>
            <a:off x="35263" y="264702"/>
            <a:ext cx="9143999" cy="1231106"/>
          </a:xfrm>
        </p:spPr>
        <p:txBody>
          <a:bodyPr/>
          <a:lstStyle/>
          <a:p>
            <a:r>
              <a:rPr lang="en-US" sz="4000" dirty="0"/>
              <a:t>Title III- Language Instruction for English Learners</a:t>
            </a:r>
          </a:p>
        </p:txBody>
      </p:sp>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0" y="5439291"/>
            <a:ext cx="6795911" cy="384721"/>
          </a:xfrm>
        </p:spPr>
        <p:txBody>
          <a:bodyPr/>
          <a:lstStyle/>
          <a:p>
            <a:r>
              <a:rPr lang="en-US" sz="2500" dirty="0"/>
              <a:t>Rasha Hetata</a:t>
            </a:r>
          </a:p>
        </p:txBody>
      </p:sp>
    </p:spTree>
    <p:extLst>
      <p:ext uri="{BB962C8B-B14F-4D97-AF65-F5344CB8AC3E}">
        <p14:creationId xmlns:p14="http://schemas.microsoft.com/office/powerpoint/2010/main" val="206094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4244"/>
            <a:ext cx="8229600" cy="646331"/>
          </a:xfrm>
        </p:spPr>
        <p:txBody>
          <a:bodyPr/>
          <a:lstStyle/>
          <a:p>
            <a:r>
              <a:rPr lang="en-US" dirty="0"/>
              <a:t>Required subgrantee activities</a:t>
            </a:r>
          </a:p>
        </p:txBody>
      </p:sp>
      <p:sp>
        <p:nvSpPr>
          <p:cNvPr id="3" name="Content Placeholder 2"/>
          <p:cNvSpPr>
            <a:spLocks noGrp="1"/>
          </p:cNvSpPr>
          <p:nvPr>
            <p:ph idx="1"/>
          </p:nvPr>
        </p:nvSpPr>
        <p:spPr>
          <a:xfrm>
            <a:off x="457199" y="895350"/>
            <a:ext cx="8608979" cy="4720700"/>
          </a:xfrm>
        </p:spPr>
        <p:txBody>
          <a:bodyPr/>
          <a:lstStyle/>
          <a:p>
            <a:pPr>
              <a:buFontTx/>
              <a:buChar char="-"/>
            </a:pPr>
            <a:r>
              <a:rPr lang="en-US" sz="2800" dirty="0"/>
              <a:t>Increase the English Proficiency of English Learners by providing effective language instruction educational programs</a:t>
            </a:r>
          </a:p>
          <a:p>
            <a:pPr>
              <a:buFontTx/>
              <a:buChar char="-"/>
            </a:pPr>
            <a:endParaRPr lang="en-US" sz="2800" dirty="0"/>
          </a:p>
          <a:p>
            <a:pPr>
              <a:buFontTx/>
              <a:buChar char="-"/>
            </a:pPr>
            <a:r>
              <a:rPr lang="en-US" sz="2800" dirty="0"/>
              <a:t>Provide effective professional development to classroom teachers, principals, and other school leaders;</a:t>
            </a:r>
          </a:p>
          <a:p>
            <a:pPr>
              <a:buFontTx/>
              <a:buChar char="-"/>
            </a:pPr>
            <a:endParaRPr lang="en-US" sz="2800" dirty="0"/>
          </a:p>
          <a:p>
            <a:pPr>
              <a:buFontTx/>
              <a:buChar char="-"/>
            </a:pPr>
            <a:r>
              <a:rPr lang="en-US" sz="2800" dirty="0"/>
              <a:t>Provide effective activities and strategies that enhance language instruction for English Learners, which shall include parent, family and community engagement activities.</a:t>
            </a:r>
          </a:p>
        </p:txBody>
      </p:sp>
    </p:spTree>
    <p:extLst>
      <p:ext uri="{BB962C8B-B14F-4D97-AF65-F5344CB8AC3E}">
        <p14:creationId xmlns:p14="http://schemas.microsoft.com/office/powerpoint/2010/main" val="26868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F685-E6BC-4722-B395-4FA1CDD8BB4D}"/>
              </a:ext>
            </a:extLst>
          </p:cNvPr>
          <p:cNvSpPr>
            <a:spLocks noGrp="1"/>
          </p:cNvSpPr>
          <p:nvPr>
            <p:ph type="title"/>
          </p:nvPr>
        </p:nvSpPr>
        <p:spPr>
          <a:xfrm>
            <a:off x="457200" y="318976"/>
            <a:ext cx="8229600" cy="646331"/>
          </a:xfrm>
        </p:spPr>
        <p:txBody>
          <a:bodyPr/>
          <a:lstStyle/>
          <a:p>
            <a:r>
              <a:rPr lang="en-US" dirty="0"/>
              <a:t>Federal Title III Guidance</a:t>
            </a:r>
          </a:p>
        </p:txBody>
      </p:sp>
      <p:sp>
        <p:nvSpPr>
          <p:cNvPr id="3" name="Content Placeholder 2">
            <a:extLst>
              <a:ext uri="{FF2B5EF4-FFF2-40B4-BE49-F238E27FC236}">
                <a16:creationId xmlns:a16="http://schemas.microsoft.com/office/drawing/2014/main" id="{608B1F3B-A8ED-4D53-B1F5-DF0DA5EA6EC1}"/>
              </a:ext>
            </a:extLst>
          </p:cNvPr>
          <p:cNvSpPr>
            <a:spLocks noGrp="1"/>
          </p:cNvSpPr>
          <p:nvPr>
            <p:ph idx="1"/>
          </p:nvPr>
        </p:nvSpPr>
        <p:spPr>
          <a:xfrm>
            <a:off x="457200" y="1190848"/>
            <a:ext cx="8229600" cy="4944138"/>
          </a:xfrm>
        </p:spPr>
        <p:txBody>
          <a:bodyPr/>
          <a:lstStyle/>
          <a:p>
            <a:pPr marL="0" lvl="0" indent="0">
              <a:spcBef>
                <a:spcPts val="0"/>
              </a:spcBef>
              <a:spcAft>
                <a:spcPts val="1800"/>
              </a:spcAft>
              <a:buNone/>
            </a:pPr>
            <a:r>
              <a:rPr lang="en-US" sz="2800" b="1" u="sng" dirty="0">
                <a:hlinkClick r:id="rId3"/>
              </a:rPr>
              <a:t>Non-Regulatory Guidance: English Learners and Title III</a:t>
            </a:r>
            <a:br>
              <a:rPr lang="en-US" sz="2800" b="1" u="sng" dirty="0"/>
            </a:br>
            <a:r>
              <a:rPr lang="en-US" sz="2800" dirty="0"/>
              <a:t>Information about using Title III funds to supplement language instruction educational programs.</a:t>
            </a:r>
          </a:p>
          <a:p>
            <a:pPr marL="0" lvl="0" indent="0">
              <a:spcBef>
                <a:spcPts val="0"/>
              </a:spcBef>
              <a:spcAft>
                <a:spcPts val="1800"/>
              </a:spcAft>
              <a:buNone/>
            </a:pPr>
            <a:r>
              <a:rPr lang="en-US" sz="2800" b="1" u="sng" dirty="0">
                <a:hlinkClick r:id="rId4"/>
              </a:rPr>
              <a:t>Title III Supplement, Not Supplant</a:t>
            </a:r>
            <a:br>
              <a:rPr lang="en-US" sz="2800" b="1" u="sng" dirty="0"/>
            </a:br>
            <a:r>
              <a:rPr lang="en-US" sz="2800" dirty="0"/>
              <a:t>Guidance on “supplement, not supplant” provision of Title III</a:t>
            </a:r>
            <a:endParaRPr lang="en-US" sz="2800" b="1" u="sng" dirty="0">
              <a:hlinkClick r:id="rId5"/>
            </a:endParaRPr>
          </a:p>
          <a:p>
            <a:pPr marL="0" lvl="0" indent="0">
              <a:spcBef>
                <a:spcPts val="0"/>
              </a:spcBef>
              <a:spcAft>
                <a:spcPts val="1800"/>
              </a:spcAft>
              <a:buNone/>
            </a:pPr>
            <a:br>
              <a:rPr lang="en-US" sz="2800" dirty="0"/>
            </a:br>
            <a:endParaRPr lang="en-US" sz="2800" dirty="0"/>
          </a:p>
        </p:txBody>
      </p:sp>
    </p:spTree>
    <p:extLst>
      <p:ext uri="{BB962C8B-B14F-4D97-AF65-F5344CB8AC3E}">
        <p14:creationId xmlns:p14="http://schemas.microsoft.com/office/powerpoint/2010/main" val="312054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F685-E6BC-4722-B395-4FA1CDD8BB4D}"/>
              </a:ext>
            </a:extLst>
          </p:cNvPr>
          <p:cNvSpPr>
            <a:spLocks noGrp="1"/>
          </p:cNvSpPr>
          <p:nvPr>
            <p:ph type="title"/>
          </p:nvPr>
        </p:nvSpPr>
        <p:spPr/>
        <p:txBody>
          <a:bodyPr/>
          <a:lstStyle/>
          <a:p>
            <a:r>
              <a:rPr lang="en-US" dirty="0"/>
              <a:t>State Title III Guidance</a:t>
            </a:r>
          </a:p>
        </p:txBody>
      </p:sp>
      <p:sp>
        <p:nvSpPr>
          <p:cNvPr id="3" name="Content Placeholder 2">
            <a:extLst>
              <a:ext uri="{FF2B5EF4-FFF2-40B4-BE49-F238E27FC236}">
                <a16:creationId xmlns:a16="http://schemas.microsoft.com/office/drawing/2014/main" id="{608B1F3B-A8ED-4D53-B1F5-DF0DA5EA6EC1}"/>
              </a:ext>
            </a:extLst>
          </p:cNvPr>
          <p:cNvSpPr>
            <a:spLocks noGrp="1"/>
          </p:cNvSpPr>
          <p:nvPr>
            <p:ph idx="1"/>
          </p:nvPr>
        </p:nvSpPr>
        <p:spPr>
          <a:xfrm>
            <a:off x="457200" y="1412528"/>
            <a:ext cx="8420986" cy="4906210"/>
          </a:xfrm>
        </p:spPr>
        <p:txBody>
          <a:bodyPr/>
          <a:lstStyle/>
          <a:p>
            <a:pPr marL="0" lvl="0" indent="0">
              <a:spcBef>
                <a:spcPts val="0"/>
              </a:spcBef>
              <a:spcAft>
                <a:spcPts val="1200"/>
              </a:spcAft>
              <a:buNone/>
            </a:pPr>
            <a:r>
              <a:rPr lang="en-US" sz="2800" b="1" dirty="0"/>
              <a:t>Title III Allocations: </a:t>
            </a:r>
            <a:r>
              <a:rPr lang="en-US" sz="2800" dirty="0"/>
              <a:t>Current allocations available in the </a:t>
            </a:r>
            <a:r>
              <a:rPr lang="fr-FR" sz="2800" dirty="0" err="1">
                <a:hlinkClick r:id="rId3"/>
              </a:rPr>
              <a:t>Comprehensive</a:t>
            </a:r>
            <a:r>
              <a:rPr lang="fr-FR" sz="2800" dirty="0">
                <a:hlinkClick r:id="rId3"/>
              </a:rPr>
              <a:t> </a:t>
            </a:r>
            <a:r>
              <a:rPr lang="fr-FR" sz="2800" dirty="0" err="1">
                <a:hlinkClick r:id="rId3"/>
              </a:rPr>
              <a:t>Continuous</a:t>
            </a:r>
            <a:r>
              <a:rPr lang="fr-FR" sz="2800" dirty="0">
                <a:hlinkClick r:id="rId3"/>
              </a:rPr>
              <a:t> </a:t>
            </a:r>
            <a:r>
              <a:rPr lang="fr-FR" sz="2800" dirty="0" err="1">
                <a:hlinkClick r:id="rId3"/>
              </a:rPr>
              <a:t>Improvement</a:t>
            </a:r>
            <a:r>
              <a:rPr lang="fr-FR" sz="2800" dirty="0">
                <a:hlinkClick r:id="rId3"/>
              </a:rPr>
              <a:t> Plan (CCIP) Document Library </a:t>
            </a:r>
            <a:r>
              <a:rPr lang="fr-FR" sz="2800" dirty="0"/>
              <a:t>and on the </a:t>
            </a:r>
            <a:r>
              <a:rPr lang="fr-FR" sz="2800" dirty="0">
                <a:hlinkClick r:id="rId4"/>
              </a:rPr>
              <a:t>ODE </a:t>
            </a:r>
            <a:r>
              <a:rPr lang="fr-FR" sz="2800" dirty="0" err="1">
                <a:hlinkClick r:id="rId4"/>
              </a:rPr>
              <a:t>website</a:t>
            </a:r>
            <a:endParaRPr lang="en-US" sz="2800" b="1" dirty="0"/>
          </a:p>
          <a:p>
            <a:pPr lvl="1">
              <a:spcBef>
                <a:spcPts val="0"/>
              </a:spcBef>
              <a:spcAft>
                <a:spcPts val="1200"/>
              </a:spcAft>
            </a:pPr>
            <a:r>
              <a:rPr lang="en-US" sz="2800" dirty="0">
                <a:hlinkClick r:id="rId5"/>
              </a:rPr>
              <a:t>FY20 Title III English Learner Allocations</a:t>
            </a:r>
            <a:endParaRPr lang="en-US" sz="2800" dirty="0"/>
          </a:p>
          <a:p>
            <a:pPr lvl="1">
              <a:spcBef>
                <a:spcPts val="0"/>
              </a:spcBef>
              <a:spcAft>
                <a:spcPts val="1200"/>
              </a:spcAft>
            </a:pPr>
            <a:r>
              <a:rPr lang="en-US" sz="2800" dirty="0">
                <a:hlinkClick r:id="rId6"/>
              </a:rPr>
              <a:t>Title III Consortia </a:t>
            </a:r>
            <a:r>
              <a:rPr lang="en-US" sz="2800" dirty="0"/>
              <a:t>(Districts receiving less than $10,000 must join or form a consortium)</a:t>
            </a:r>
          </a:p>
          <a:p>
            <a:pPr marL="0" indent="0" algn="ctr">
              <a:spcBef>
                <a:spcPts val="0"/>
              </a:spcBef>
              <a:spcAft>
                <a:spcPts val="1200"/>
              </a:spcAft>
              <a:buNone/>
            </a:pPr>
            <a:endParaRPr lang="en-US" sz="2800" b="1" dirty="0">
              <a:hlinkClick r:id="rId7"/>
            </a:endParaRPr>
          </a:p>
          <a:p>
            <a:pPr marL="0" indent="0" algn="ctr">
              <a:spcBef>
                <a:spcPts val="0"/>
              </a:spcBef>
              <a:spcAft>
                <a:spcPts val="1200"/>
              </a:spcAft>
              <a:buNone/>
            </a:pPr>
            <a:r>
              <a:rPr lang="en-US" sz="2800" b="1" dirty="0">
                <a:hlinkClick r:id="rId7"/>
              </a:rPr>
              <a:t>Title III Purposes and Required Uses of Funds</a:t>
            </a:r>
            <a:endParaRPr lang="en-US" sz="2800" b="1" dirty="0"/>
          </a:p>
          <a:p>
            <a:pPr marL="0" indent="0" algn="ctr">
              <a:spcBef>
                <a:spcPts val="0"/>
              </a:spcBef>
              <a:spcAft>
                <a:spcPts val="1200"/>
              </a:spcAft>
              <a:buNone/>
            </a:pPr>
            <a:r>
              <a:rPr lang="en-US" sz="2800" b="1" dirty="0">
                <a:hlinkClick r:id="rId8"/>
              </a:rPr>
              <a:t>Guidelines for Title III Consortia</a:t>
            </a:r>
            <a:endParaRPr lang="en-US" sz="2800" b="1" dirty="0"/>
          </a:p>
          <a:p>
            <a:pPr>
              <a:spcBef>
                <a:spcPts val="0"/>
              </a:spcBef>
              <a:spcAft>
                <a:spcPts val="1200"/>
              </a:spcAft>
            </a:pPr>
            <a:endParaRPr lang="en-US" sz="2800" dirty="0"/>
          </a:p>
          <a:p>
            <a:pPr>
              <a:spcBef>
                <a:spcPts val="0"/>
              </a:spcBef>
              <a:spcAft>
                <a:spcPts val="1200"/>
              </a:spcAft>
            </a:pPr>
            <a:endParaRPr lang="en-US" sz="2800" dirty="0"/>
          </a:p>
          <a:p>
            <a:pPr marL="0" lvl="0" indent="0">
              <a:spcBef>
                <a:spcPts val="0"/>
              </a:spcBef>
              <a:spcAft>
                <a:spcPts val="1200"/>
              </a:spcAft>
              <a:buNone/>
            </a:pPr>
            <a:endParaRPr lang="en-US" sz="2000" dirty="0"/>
          </a:p>
          <a:p>
            <a:pPr marL="0" lvl="0" indent="0">
              <a:spcBef>
                <a:spcPts val="0"/>
              </a:spcBef>
              <a:spcAft>
                <a:spcPts val="1200"/>
              </a:spcAft>
              <a:buNone/>
            </a:pPr>
            <a:endParaRPr lang="en-US" sz="2000" dirty="0"/>
          </a:p>
          <a:p>
            <a:pPr marL="0" lvl="0" indent="0">
              <a:spcBef>
                <a:spcPts val="0"/>
              </a:spcBef>
              <a:spcAft>
                <a:spcPts val="1200"/>
              </a:spcAft>
              <a:buNone/>
            </a:pPr>
            <a:br>
              <a:rPr lang="en-US" sz="2000" dirty="0"/>
            </a:br>
            <a:endParaRPr lang="en-US" sz="2000" dirty="0"/>
          </a:p>
        </p:txBody>
      </p:sp>
    </p:spTree>
    <p:extLst>
      <p:ext uri="{BB962C8B-B14F-4D97-AF65-F5344CB8AC3E}">
        <p14:creationId xmlns:p14="http://schemas.microsoft.com/office/powerpoint/2010/main" val="33898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084" y="3121223"/>
            <a:ext cx="8229600" cy="646331"/>
          </a:xfrm>
        </p:spPr>
        <p:txBody>
          <a:bodyPr/>
          <a:lstStyle/>
          <a:p>
            <a:pPr algn="ctr"/>
            <a:r>
              <a:rPr lang="en-US" dirty="0"/>
              <a:t>Supplement, Not Supplant</a:t>
            </a:r>
          </a:p>
        </p:txBody>
      </p:sp>
      <p:sp>
        <p:nvSpPr>
          <p:cNvPr id="3" name="Content Placeholder 2"/>
          <p:cNvSpPr>
            <a:spLocks noGrp="1"/>
          </p:cNvSpPr>
          <p:nvPr>
            <p:ph idx="1"/>
          </p:nvPr>
        </p:nvSpPr>
        <p:spPr>
          <a:xfrm>
            <a:off x="2963049" y="2300675"/>
            <a:ext cx="5832607" cy="4261385"/>
          </a:xfrm>
        </p:spPr>
        <p:txBody>
          <a:bodyPr/>
          <a:lstStyle/>
          <a:p>
            <a:pPr marL="0" indent="0">
              <a:buNone/>
            </a:pPr>
            <a:endParaRPr lang="en-US" dirty="0"/>
          </a:p>
          <a:p>
            <a:pPr marL="0" indent="0">
              <a:buNone/>
            </a:pPr>
            <a:endParaRPr lang="en-US" dirty="0"/>
          </a:p>
          <a:p>
            <a:pPr marL="0" indent="0">
              <a:buNone/>
            </a:pPr>
            <a:endParaRPr lang="en-US" dirty="0"/>
          </a:p>
        </p:txBody>
      </p:sp>
      <p:sp>
        <p:nvSpPr>
          <p:cNvPr id="5" name="Content Placeholder 2"/>
          <p:cNvSpPr txBox="1">
            <a:spLocks/>
          </p:cNvSpPr>
          <p:nvPr/>
        </p:nvSpPr>
        <p:spPr>
          <a:xfrm>
            <a:off x="687334" y="1688306"/>
            <a:ext cx="1540627"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81528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6124-2EAA-46BE-B5C4-9FD550AE9DA0}"/>
              </a:ext>
            </a:extLst>
          </p:cNvPr>
          <p:cNvSpPr>
            <a:spLocks noGrp="1"/>
          </p:cNvSpPr>
          <p:nvPr>
            <p:ph type="title"/>
          </p:nvPr>
        </p:nvSpPr>
        <p:spPr>
          <a:xfrm>
            <a:off x="383051" y="374249"/>
            <a:ext cx="8229600" cy="646331"/>
          </a:xfrm>
        </p:spPr>
        <p:txBody>
          <a:bodyPr/>
          <a:lstStyle/>
          <a:p>
            <a:r>
              <a:rPr lang="en-US" dirty="0"/>
              <a:t>Supplement, Not Supplant</a:t>
            </a:r>
          </a:p>
        </p:txBody>
      </p:sp>
      <p:pic>
        <p:nvPicPr>
          <p:cNvPr id="2050" name="Picture 2" descr="Image result for cake with whipped cream and cherry">
            <a:extLst>
              <a:ext uri="{FF2B5EF4-FFF2-40B4-BE49-F238E27FC236}">
                <a16:creationId xmlns:a16="http://schemas.microsoft.com/office/drawing/2014/main" id="{E0A8D775-E830-4CCF-A407-9F90219231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343" y="1257967"/>
            <a:ext cx="2870791" cy="49449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84AC07-F5FC-44A7-8C6A-818693DD3DAE}"/>
              </a:ext>
            </a:extLst>
          </p:cNvPr>
          <p:cNvSpPr txBox="1"/>
          <p:nvPr/>
        </p:nvSpPr>
        <p:spPr>
          <a:xfrm>
            <a:off x="3433635" y="4709724"/>
            <a:ext cx="5661442" cy="138499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Cake: </a:t>
            </a:r>
            <a:r>
              <a:rPr lang="en-US" sz="2800">
                <a:latin typeface="Arial" panose="020B0604020202020204" pitchFamily="34" charset="0"/>
                <a:cs typeface="Arial" panose="020B0604020202020204" pitchFamily="34" charset="0"/>
              </a:rPr>
              <a:t>General funds </a:t>
            </a:r>
            <a:r>
              <a:rPr lang="en-US" sz="2800" dirty="0">
                <a:latin typeface="Arial" panose="020B0604020202020204" pitchFamily="34" charset="0"/>
                <a:cs typeface="Arial" panose="020B0604020202020204" pitchFamily="34" charset="0"/>
              </a:rPr>
              <a:t>provide core programs and help </a:t>
            </a:r>
            <a:r>
              <a:rPr lang="en-US" sz="2800">
                <a:latin typeface="Arial" panose="020B0604020202020204" pitchFamily="34" charset="0"/>
                <a:cs typeface="Arial" panose="020B0604020202020204" pitchFamily="34" charset="0"/>
              </a:rPr>
              <a:t>meet the 10 </a:t>
            </a:r>
            <a:r>
              <a:rPr lang="en-US" sz="2800" dirty="0">
                <a:latin typeface="Arial" panose="020B0604020202020204" pitchFamily="34" charset="0"/>
                <a:cs typeface="Arial" panose="020B0604020202020204" pitchFamily="34" charset="0"/>
              </a:rPr>
              <a:t>obligations to English learners </a:t>
            </a:r>
          </a:p>
        </p:txBody>
      </p:sp>
      <p:sp>
        <p:nvSpPr>
          <p:cNvPr id="7" name="TextBox 6">
            <a:extLst>
              <a:ext uri="{FF2B5EF4-FFF2-40B4-BE49-F238E27FC236}">
                <a16:creationId xmlns:a16="http://schemas.microsoft.com/office/drawing/2014/main" id="{CA924E80-A4D7-43FB-BDDF-FEF15B2F98C4}"/>
              </a:ext>
            </a:extLst>
          </p:cNvPr>
          <p:cNvSpPr txBox="1"/>
          <p:nvPr/>
        </p:nvSpPr>
        <p:spPr>
          <a:xfrm>
            <a:off x="3433635" y="3037922"/>
            <a:ext cx="5007428" cy="138499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Frosting: </a:t>
            </a:r>
            <a:r>
              <a:rPr lang="en-US" sz="2800" dirty="0">
                <a:latin typeface="Arial" panose="020B0604020202020204" pitchFamily="34" charset="0"/>
                <a:cs typeface="Arial" panose="020B0604020202020204" pitchFamily="34" charset="0"/>
              </a:rPr>
              <a:t>Title I funds provide funds to schools with the greatest financial need</a:t>
            </a:r>
          </a:p>
        </p:txBody>
      </p:sp>
      <p:sp>
        <p:nvSpPr>
          <p:cNvPr id="8" name="TextBox 7">
            <a:extLst>
              <a:ext uri="{FF2B5EF4-FFF2-40B4-BE49-F238E27FC236}">
                <a16:creationId xmlns:a16="http://schemas.microsoft.com/office/drawing/2014/main" id="{BAA17ADC-2443-4AA0-90F6-143911FB3A6E}"/>
              </a:ext>
            </a:extLst>
          </p:cNvPr>
          <p:cNvSpPr txBox="1"/>
          <p:nvPr/>
        </p:nvSpPr>
        <p:spPr>
          <a:xfrm>
            <a:off x="3432694" y="1307387"/>
            <a:ext cx="5503655" cy="138499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Cherry: </a:t>
            </a:r>
            <a:r>
              <a:rPr lang="en-US" sz="2800" dirty="0">
                <a:latin typeface="Arial" panose="020B0604020202020204" pitchFamily="34" charset="0"/>
                <a:cs typeface="Arial" panose="020B0604020202020204" pitchFamily="34" charset="0"/>
              </a:rPr>
              <a:t>Title III funds supplement programs for English learners and immigrant youth</a:t>
            </a:r>
          </a:p>
        </p:txBody>
      </p:sp>
      <p:cxnSp>
        <p:nvCxnSpPr>
          <p:cNvPr id="9" name="Straight Connector 8">
            <a:extLst>
              <a:ext uri="{FF2B5EF4-FFF2-40B4-BE49-F238E27FC236}">
                <a16:creationId xmlns:a16="http://schemas.microsoft.com/office/drawing/2014/main" id="{9BD26B72-1414-4FFB-96EA-82EBA16C0E25}"/>
              </a:ext>
            </a:extLst>
          </p:cNvPr>
          <p:cNvCxnSpPr>
            <a:cxnSpLocks/>
          </p:cNvCxnSpPr>
          <p:nvPr/>
        </p:nvCxnSpPr>
        <p:spPr bwMode="auto">
          <a:xfrm>
            <a:off x="3473912" y="4603258"/>
            <a:ext cx="5248965"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10" name="Straight Connector 9">
            <a:extLst>
              <a:ext uri="{FF2B5EF4-FFF2-40B4-BE49-F238E27FC236}">
                <a16:creationId xmlns:a16="http://schemas.microsoft.com/office/drawing/2014/main" id="{32019542-BC3E-4D89-BAFF-B0E4AA831BA5}"/>
              </a:ext>
            </a:extLst>
          </p:cNvPr>
          <p:cNvCxnSpPr>
            <a:cxnSpLocks/>
          </p:cNvCxnSpPr>
          <p:nvPr/>
        </p:nvCxnSpPr>
        <p:spPr bwMode="auto">
          <a:xfrm>
            <a:off x="3473912" y="2885178"/>
            <a:ext cx="5248965"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6643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356" y="2460193"/>
            <a:ext cx="6863644" cy="2490007"/>
          </a:xfrm>
        </p:spPr>
        <p:txBody>
          <a:bodyPr/>
          <a:lstStyle/>
          <a:p>
            <a:pPr marL="0" indent="0">
              <a:buNone/>
            </a:pPr>
            <a:r>
              <a:rPr lang="en-US" sz="4200" b="1" dirty="0">
                <a:solidFill>
                  <a:srgbClr val="C00000"/>
                </a:solidFill>
              </a:rPr>
              <a:t>Title III Compliance Review</a:t>
            </a:r>
          </a:p>
          <a:p>
            <a:pPr marL="0" indent="0">
              <a:buNone/>
            </a:pPr>
            <a:endParaRPr lang="en-US" sz="4200" b="1" dirty="0">
              <a:solidFill>
                <a:srgbClr val="C00000"/>
              </a:solidFill>
            </a:endParaRPr>
          </a:p>
          <a:p>
            <a:pPr marL="0" indent="0">
              <a:buNone/>
            </a:pPr>
            <a:r>
              <a:rPr lang="en-US" sz="4200" b="1" dirty="0">
                <a:solidFill>
                  <a:srgbClr val="C00000"/>
                </a:solidFill>
              </a:rPr>
              <a:t> </a:t>
            </a:r>
            <a:r>
              <a:rPr lang="en-US" sz="4200" b="1" dirty="0" err="1">
                <a:solidFill>
                  <a:srgbClr val="C00000"/>
                </a:solidFill>
              </a:rPr>
              <a:t>Nonpublics</a:t>
            </a:r>
            <a:endParaRPr lang="en-US" sz="4200" b="1" dirty="0">
              <a:solidFill>
                <a:srgbClr val="C00000"/>
              </a:solidFill>
            </a:endParaRPr>
          </a:p>
          <a:p>
            <a:pPr marL="0" indent="0">
              <a:buNone/>
            </a:pPr>
            <a:endParaRPr lang="en-US" sz="4200" b="1" dirty="0"/>
          </a:p>
        </p:txBody>
      </p:sp>
      <p:cxnSp>
        <p:nvCxnSpPr>
          <p:cNvPr id="4" name="Straight Connector 3"/>
          <p:cNvCxnSpPr>
            <a:cxnSpLocks/>
          </p:cNvCxnSpPr>
          <p:nvPr/>
        </p:nvCxnSpPr>
        <p:spPr bwMode="auto">
          <a:xfrm>
            <a:off x="2386122" y="3593422"/>
            <a:ext cx="6554677"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
        <p:nvSpPr>
          <p:cNvPr id="5" name="Content Placeholder 2"/>
          <p:cNvSpPr txBox="1">
            <a:spLocks/>
          </p:cNvSpPr>
          <p:nvPr/>
        </p:nvSpPr>
        <p:spPr>
          <a:xfrm>
            <a:off x="348668" y="1688306"/>
            <a:ext cx="1540627"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5698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8E79-853B-4FD6-8292-907A32A1C85A}"/>
              </a:ext>
            </a:extLst>
          </p:cNvPr>
          <p:cNvSpPr>
            <a:spLocks noGrp="1"/>
          </p:cNvSpPr>
          <p:nvPr>
            <p:ph type="title"/>
          </p:nvPr>
        </p:nvSpPr>
        <p:spPr>
          <a:xfrm>
            <a:off x="457200" y="457200"/>
            <a:ext cx="8229600" cy="615553"/>
          </a:xfrm>
        </p:spPr>
        <p:txBody>
          <a:bodyPr/>
          <a:lstStyle/>
          <a:p>
            <a:r>
              <a:rPr lang="en-US" sz="4000" dirty="0"/>
              <a:t>Title III Consortium Participants</a:t>
            </a:r>
          </a:p>
        </p:txBody>
      </p:sp>
      <p:sp>
        <p:nvSpPr>
          <p:cNvPr id="3" name="Content Placeholder 2">
            <a:extLst>
              <a:ext uri="{FF2B5EF4-FFF2-40B4-BE49-F238E27FC236}">
                <a16:creationId xmlns:a16="http://schemas.microsoft.com/office/drawing/2014/main" id="{506C4B4E-FE91-4408-9060-F43F6035CB51}"/>
              </a:ext>
            </a:extLst>
          </p:cNvPr>
          <p:cNvSpPr>
            <a:spLocks noGrp="1"/>
          </p:cNvSpPr>
          <p:nvPr>
            <p:ph idx="1"/>
          </p:nvPr>
        </p:nvSpPr>
        <p:spPr>
          <a:xfrm>
            <a:off x="457200" y="1948148"/>
            <a:ext cx="8229600" cy="4525963"/>
          </a:xfrm>
        </p:spPr>
        <p:txBody>
          <a:bodyPr/>
          <a:lstStyle/>
          <a:p>
            <a:pPr marL="0" lvl="0" indent="0">
              <a:buNone/>
            </a:pPr>
            <a:r>
              <a:rPr lang="en-US" sz="3000" dirty="0"/>
              <a:t>LEAs in Title III consortia comply with the same requirements as other Title III grantees. Therefore, consortium members and the fiscal agent must have on hand the required documentation for Title III compliance.</a:t>
            </a:r>
          </a:p>
          <a:p>
            <a:pPr marL="0" lvl="0" indent="0">
              <a:buNone/>
            </a:pPr>
            <a:r>
              <a:rPr lang="en-US" sz="3000" dirty="0"/>
              <a:t> </a:t>
            </a:r>
          </a:p>
          <a:p>
            <a:pPr marL="0" indent="0">
              <a:buNone/>
            </a:pPr>
            <a:r>
              <a:rPr lang="en-US" sz="3000" dirty="0">
                <a:hlinkClick r:id="rId3"/>
              </a:rPr>
              <a:t>FY20 Title III preliminary allocations of less than $10,000 AND must join a consortium in order to receive Title III funds.</a:t>
            </a:r>
            <a:endParaRPr lang="en-US" sz="3000" dirty="0"/>
          </a:p>
          <a:p>
            <a:pPr marL="0" lvl="0" indent="0">
              <a:buNone/>
            </a:pPr>
            <a:endParaRPr lang="en-US" sz="3000" dirty="0"/>
          </a:p>
          <a:p>
            <a:pPr marL="0" indent="0">
              <a:buNone/>
            </a:pPr>
            <a:endParaRPr lang="en-US" sz="2800" b="1" dirty="0"/>
          </a:p>
          <a:p>
            <a:pPr marL="0" indent="0">
              <a:buNone/>
            </a:pPr>
            <a:endParaRPr lang="en-US" sz="2800" dirty="0"/>
          </a:p>
        </p:txBody>
      </p:sp>
    </p:spTree>
    <p:extLst>
      <p:ext uri="{BB962C8B-B14F-4D97-AF65-F5344CB8AC3E}">
        <p14:creationId xmlns:p14="http://schemas.microsoft.com/office/powerpoint/2010/main" val="41054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621B-AC84-4B28-ADFE-47187BD95453}"/>
              </a:ext>
            </a:extLst>
          </p:cNvPr>
          <p:cNvSpPr>
            <a:spLocks noGrp="1"/>
          </p:cNvSpPr>
          <p:nvPr>
            <p:ph type="title"/>
          </p:nvPr>
        </p:nvSpPr>
        <p:spPr/>
        <p:txBody>
          <a:bodyPr/>
          <a:lstStyle/>
          <a:p>
            <a:r>
              <a:rPr lang="en-US" dirty="0"/>
              <a:t>Compliance Survey Questions</a:t>
            </a:r>
          </a:p>
        </p:txBody>
      </p:sp>
      <p:sp>
        <p:nvSpPr>
          <p:cNvPr id="3" name="Content Placeholder 2">
            <a:extLst>
              <a:ext uri="{FF2B5EF4-FFF2-40B4-BE49-F238E27FC236}">
                <a16:creationId xmlns:a16="http://schemas.microsoft.com/office/drawing/2014/main" id="{92A7F895-1FC1-434B-80EE-791518F9FCC3}"/>
              </a:ext>
            </a:extLst>
          </p:cNvPr>
          <p:cNvSpPr>
            <a:spLocks noGrp="1"/>
          </p:cNvSpPr>
          <p:nvPr>
            <p:ph idx="1"/>
          </p:nvPr>
        </p:nvSpPr>
        <p:spPr>
          <a:xfrm>
            <a:off x="457200" y="1354380"/>
            <a:ext cx="8427156" cy="4525963"/>
          </a:xfrm>
        </p:spPr>
        <p:txBody>
          <a:bodyPr/>
          <a:lstStyle/>
          <a:p>
            <a:pPr marL="0" indent="0">
              <a:buNone/>
            </a:pPr>
            <a:r>
              <a:rPr lang="en-US" dirty="0"/>
              <a:t>Q1. Providing an Effective Language Program: </a:t>
            </a:r>
          </a:p>
          <a:p>
            <a:pPr marL="0" indent="0">
              <a:buNone/>
            </a:pPr>
            <a:r>
              <a:rPr lang="en-US" dirty="0"/>
              <a:t> 	</a:t>
            </a:r>
            <a:r>
              <a:rPr lang="en-US" i="1" dirty="0"/>
              <a:t>- Local program manual/plan or handbook</a:t>
            </a:r>
          </a:p>
          <a:p>
            <a:pPr marL="0" indent="0">
              <a:buNone/>
            </a:pPr>
            <a:endParaRPr lang="en-US" i="1" dirty="0"/>
          </a:p>
          <a:p>
            <a:pPr marL="0" indent="0">
              <a:buNone/>
            </a:pPr>
            <a:r>
              <a:rPr lang="en-US" dirty="0"/>
              <a:t>Q2. Identification of ELs</a:t>
            </a:r>
          </a:p>
          <a:p>
            <a:pPr marL="0" indent="0">
              <a:buNone/>
            </a:pPr>
            <a:r>
              <a:rPr lang="en-US" dirty="0"/>
              <a:t>	</a:t>
            </a:r>
            <a:r>
              <a:rPr lang="en-US" i="1" dirty="0"/>
              <a:t>- Administer OELPS Screener &amp; Language 	Usage Survey (</a:t>
            </a:r>
            <a:r>
              <a:rPr lang="en-US" i="1" dirty="0">
                <a:hlinkClick r:id="rId3"/>
              </a:rPr>
              <a:t>translated on ODE website</a:t>
            </a:r>
            <a:r>
              <a:rPr lang="en-US" i="1" dirty="0"/>
              <a:t>)</a:t>
            </a:r>
          </a:p>
          <a:p>
            <a:pPr marL="0" indent="0">
              <a:buNone/>
            </a:pPr>
            <a:endParaRPr lang="en-US" i="1" dirty="0"/>
          </a:p>
        </p:txBody>
      </p:sp>
    </p:spTree>
    <p:extLst>
      <p:ext uri="{BB962C8B-B14F-4D97-AF65-F5344CB8AC3E}">
        <p14:creationId xmlns:p14="http://schemas.microsoft.com/office/powerpoint/2010/main" val="2497151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621B-AC84-4B28-ADFE-47187BD95453}"/>
              </a:ext>
            </a:extLst>
          </p:cNvPr>
          <p:cNvSpPr>
            <a:spLocks noGrp="1"/>
          </p:cNvSpPr>
          <p:nvPr>
            <p:ph type="title"/>
          </p:nvPr>
        </p:nvSpPr>
        <p:spPr>
          <a:xfrm>
            <a:off x="457200" y="331326"/>
            <a:ext cx="8229600" cy="646331"/>
          </a:xfrm>
        </p:spPr>
        <p:txBody>
          <a:bodyPr/>
          <a:lstStyle/>
          <a:p>
            <a:r>
              <a:rPr lang="en-US" dirty="0"/>
              <a:t>Compliance Survey Questions</a:t>
            </a:r>
          </a:p>
        </p:txBody>
      </p:sp>
      <p:sp>
        <p:nvSpPr>
          <p:cNvPr id="3" name="Content Placeholder 2">
            <a:extLst>
              <a:ext uri="{FF2B5EF4-FFF2-40B4-BE49-F238E27FC236}">
                <a16:creationId xmlns:a16="http://schemas.microsoft.com/office/drawing/2014/main" id="{92A7F895-1FC1-434B-80EE-791518F9FCC3}"/>
              </a:ext>
            </a:extLst>
          </p:cNvPr>
          <p:cNvSpPr>
            <a:spLocks noGrp="1"/>
          </p:cNvSpPr>
          <p:nvPr>
            <p:ph idx="1"/>
          </p:nvPr>
        </p:nvSpPr>
        <p:spPr>
          <a:xfrm>
            <a:off x="457200" y="1354380"/>
            <a:ext cx="8427156" cy="4525963"/>
          </a:xfrm>
        </p:spPr>
        <p:txBody>
          <a:bodyPr/>
          <a:lstStyle/>
          <a:p>
            <a:pPr marL="0" indent="0">
              <a:buNone/>
            </a:pPr>
            <a:r>
              <a:rPr lang="en-US" dirty="0"/>
              <a:t>Q3. Annual Administration of OELPA</a:t>
            </a:r>
          </a:p>
          <a:p>
            <a:pPr marL="0" indent="0">
              <a:buNone/>
            </a:pPr>
            <a:r>
              <a:rPr lang="en-US" dirty="0"/>
              <a:t>	- </a:t>
            </a:r>
            <a:r>
              <a:rPr lang="en-US" i="1" dirty="0"/>
              <a:t>Notify parents of student status/progress. </a:t>
            </a:r>
          </a:p>
          <a:p>
            <a:pPr marL="0" indent="0">
              <a:buNone/>
            </a:pPr>
            <a:r>
              <a:rPr lang="en-US" i="1" dirty="0"/>
              <a:t>	- Exit proficient students on the OELPA </a:t>
            </a:r>
          </a:p>
          <a:p>
            <a:pPr marL="0" indent="0">
              <a:buNone/>
            </a:pPr>
            <a:endParaRPr lang="en-US" i="1" dirty="0"/>
          </a:p>
          <a:p>
            <a:pPr marL="0" indent="0">
              <a:buNone/>
            </a:pPr>
            <a:r>
              <a:rPr lang="en-US" dirty="0"/>
              <a:t>Q4. ELs and immigrants have access to all available programs/activities</a:t>
            </a:r>
          </a:p>
          <a:p>
            <a:pPr marL="0" indent="0">
              <a:buNone/>
            </a:pPr>
            <a:r>
              <a:rPr lang="en-US" dirty="0"/>
              <a:t>	</a:t>
            </a:r>
            <a:r>
              <a:rPr lang="en-US" i="1" dirty="0"/>
              <a:t>- Communication to ELs and their parents in 		understandable/translated format</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409143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7F895-1FC1-434B-80EE-791518F9FCC3}"/>
              </a:ext>
            </a:extLst>
          </p:cNvPr>
          <p:cNvSpPr>
            <a:spLocks noGrp="1"/>
          </p:cNvSpPr>
          <p:nvPr>
            <p:ph idx="1"/>
          </p:nvPr>
        </p:nvSpPr>
        <p:spPr>
          <a:xfrm>
            <a:off x="112889" y="936978"/>
            <a:ext cx="8918221" cy="4819187"/>
          </a:xfrm>
        </p:spPr>
        <p:txBody>
          <a:bodyPr/>
          <a:lstStyle/>
          <a:p>
            <a:pPr marL="0" indent="0">
              <a:buNone/>
            </a:pPr>
            <a:r>
              <a:rPr lang="en-US" dirty="0"/>
              <a:t>Q5. Process for monitoring progress of former 		ELs for at least two years:</a:t>
            </a:r>
          </a:p>
          <a:p>
            <a:pPr marL="0" indent="0">
              <a:buNone/>
            </a:pPr>
            <a:r>
              <a:rPr lang="en-US" dirty="0"/>
              <a:t>		- Students have not been prematurely exited</a:t>
            </a:r>
          </a:p>
          <a:p>
            <a:pPr marL="0" indent="0">
              <a:buNone/>
            </a:pPr>
            <a:r>
              <a:rPr lang="en-US" dirty="0"/>
              <a:t>		- Meaningfully participating in programs</a:t>
            </a:r>
          </a:p>
          <a:p>
            <a:pPr marL="0" indent="0">
              <a:buNone/>
            </a:pPr>
            <a:endParaRPr lang="en-US" dirty="0"/>
          </a:p>
          <a:p>
            <a:pPr marL="0" indent="0">
              <a:buNone/>
            </a:pPr>
            <a:r>
              <a:rPr lang="en-US" dirty="0"/>
              <a:t>Q6. Three Required activities for Title III:</a:t>
            </a:r>
          </a:p>
          <a:p>
            <a:pPr marL="0" indent="0">
              <a:buNone/>
            </a:pPr>
            <a:r>
              <a:rPr lang="en-US" dirty="0"/>
              <a:t>	- </a:t>
            </a:r>
            <a:r>
              <a:rPr lang="en-US" i="1" dirty="0"/>
              <a:t>Increase English Language Proficiency</a:t>
            </a:r>
          </a:p>
          <a:p>
            <a:pPr marL="0" indent="0">
              <a:buNone/>
            </a:pPr>
            <a:r>
              <a:rPr lang="en-US" i="1" dirty="0"/>
              <a:t>	- Professional Development</a:t>
            </a:r>
          </a:p>
          <a:p>
            <a:pPr marL="0" indent="0">
              <a:buNone/>
            </a:pPr>
            <a:r>
              <a:rPr lang="en-US" i="1" dirty="0"/>
              <a:t>	- Family Engagement</a:t>
            </a:r>
          </a:p>
          <a:p>
            <a:pPr marL="0" indent="0">
              <a:buNone/>
            </a:pPr>
            <a:endParaRPr lang="en-US" dirty="0"/>
          </a:p>
        </p:txBody>
      </p:sp>
      <p:sp>
        <p:nvSpPr>
          <p:cNvPr id="4" name="Title 1">
            <a:extLst>
              <a:ext uri="{FF2B5EF4-FFF2-40B4-BE49-F238E27FC236}">
                <a16:creationId xmlns:a16="http://schemas.microsoft.com/office/drawing/2014/main" id="{A6B37BC8-B800-451C-8996-5DDAFBB5B73C}"/>
              </a:ext>
            </a:extLst>
          </p:cNvPr>
          <p:cNvSpPr>
            <a:spLocks noGrp="1"/>
          </p:cNvSpPr>
          <p:nvPr>
            <p:ph type="title"/>
          </p:nvPr>
        </p:nvSpPr>
        <p:spPr>
          <a:xfrm>
            <a:off x="457200" y="139413"/>
            <a:ext cx="8229600" cy="646331"/>
          </a:xfrm>
        </p:spPr>
        <p:txBody>
          <a:bodyPr/>
          <a:lstStyle/>
          <a:p>
            <a:r>
              <a:rPr lang="en-US" dirty="0"/>
              <a:t>Compliance Survey Questions</a:t>
            </a:r>
          </a:p>
        </p:txBody>
      </p:sp>
    </p:spTree>
    <p:extLst>
      <p:ext uri="{BB962C8B-B14F-4D97-AF65-F5344CB8AC3E}">
        <p14:creationId xmlns:p14="http://schemas.microsoft.com/office/powerpoint/2010/main" val="19821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43"/>
            <a:ext cx="3519377" cy="1292662"/>
          </a:xfrm>
        </p:spPr>
        <p:txBody>
          <a:bodyPr/>
          <a:lstStyle/>
          <a:p>
            <a:r>
              <a:rPr lang="en-US" dirty="0"/>
              <a:t>Today’s Discussion</a:t>
            </a:r>
          </a:p>
        </p:txBody>
      </p:sp>
      <p:sp>
        <p:nvSpPr>
          <p:cNvPr id="4" name="Rectangle 3"/>
          <p:cNvSpPr/>
          <p:nvPr/>
        </p:nvSpPr>
        <p:spPr>
          <a:xfrm>
            <a:off x="4582633" y="1"/>
            <a:ext cx="4561367" cy="6251984"/>
          </a:xfrm>
          <a:prstGeom prst="rect">
            <a:avLst/>
          </a:prstGeom>
          <a:solidFill>
            <a:srgbClr val="73A5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p:nvCxnSpPr>
        <p:spPr>
          <a:xfrm>
            <a:off x="4582633" y="1103531"/>
            <a:ext cx="456136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82633" y="2340452"/>
            <a:ext cx="456136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82633" y="3641168"/>
            <a:ext cx="456136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82633" y="4956061"/>
            <a:ext cx="456136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82633" y="6251984"/>
            <a:ext cx="4561367"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800344" y="247612"/>
            <a:ext cx="3646967" cy="629574"/>
          </a:xfrm>
        </p:spPr>
        <p:txBody>
          <a:bodyPr anchor="ctr"/>
          <a:lstStyle/>
          <a:p>
            <a:pPr marL="0" indent="0">
              <a:buNone/>
            </a:pPr>
            <a:r>
              <a:rPr lang="en-US" sz="2700" dirty="0">
                <a:solidFill>
                  <a:schemeClr val="bg1"/>
                </a:solidFill>
              </a:rPr>
              <a:t>Obligations to </a:t>
            </a:r>
          </a:p>
          <a:p>
            <a:pPr marL="0" indent="0">
              <a:buNone/>
            </a:pPr>
            <a:r>
              <a:rPr lang="en-US" sz="2700" dirty="0">
                <a:solidFill>
                  <a:schemeClr val="bg1"/>
                </a:solidFill>
              </a:rPr>
              <a:t>English Learners</a:t>
            </a:r>
          </a:p>
        </p:txBody>
      </p:sp>
      <p:sp>
        <p:nvSpPr>
          <p:cNvPr id="11" name="Content Placeholder 2"/>
          <p:cNvSpPr txBox="1">
            <a:spLocks/>
          </p:cNvSpPr>
          <p:nvPr/>
        </p:nvSpPr>
        <p:spPr>
          <a:xfrm>
            <a:off x="4800344" y="1413533"/>
            <a:ext cx="4245685"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dirty="0">
                <a:ln>
                  <a:noFill/>
                </a:ln>
                <a:solidFill>
                  <a:prstClr val="white"/>
                </a:solidFill>
                <a:effectLst/>
                <a:uLnTx/>
                <a:uFillTx/>
                <a:latin typeface="Arial"/>
                <a:ea typeface="+mn-ea"/>
                <a:cs typeface="Arial"/>
              </a:rPr>
              <a:t>General Information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dirty="0">
                <a:ln>
                  <a:noFill/>
                </a:ln>
                <a:solidFill>
                  <a:prstClr val="white"/>
                </a:solidFill>
                <a:effectLst/>
                <a:uLnTx/>
                <a:uFillTx/>
                <a:latin typeface="Arial"/>
                <a:ea typeface="+mn-ea"/>
                <a:cs typeface="Arial"/>
              </a:rPr>
              <a:t>about Title III</a:t>
            </a:r>
          </a:p>
        </p:txBody>
      </p:sp>
      <p:sp>
        <p:nvSpPr>
          <p:cNvPr id="12" name="Content Placeholder 2"/>
          <p:cNvSpPr txBox="1">
            <a:spLocks/>
          </p:cNvSpPr>
          <p:nvPr/>
        </p:nvSpPr>
        <p:spPr>
          <a:xfrm>
            <a:off x="4800344" y="2709048"/>
            <a:ext cx="3646967"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dirty="0">
                <a:ln>
                  <a:noFill/>
                </a:ln>
                <a:solidFill>
                  <a:prstClr val="white"/>
                </a:solidFill>
                <a:effectLst/>
                <a:uLnTx/>
                <a:uFillTx/>
                <a:latin typeface="Arial"/>
                <a:ea typeface="+mn-ea"/>
                <a:cs typeface="Arial"/>
              </a:rPr>
              <a:t>Supplement, Not Supplant</a:t>
            </a:r>
          </a:p>
        </p:txBody>
      </p:sp>
      <p:sp>
        <p:nvSpPr>
          <p:cNvPr id="13" name="Content Placeholder 2"/>
          <p:cNvSpPr txBox="1">
            <a:spLocks/>
          </p:cNvSpPr>
          <p:nvPr/>
        </p:nvSpPr>
        <p:spPr>
          <a:xfrm>
            <a:off x="4800343" y="3939525"/>
            <a:ext cx="3646967"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dirty="0">
                <a:ln>
                  <a:noFill/>
                </a:ln>
                <a:solidFill>
                  <a:prstClr val="white"/>
                </a:solidFill>
                <a:effectLst/>
                <a:uLnTx/>
                <a:uFillTx/>
                <a:latin typeface="Arial"/>
                <a:ea typeface="+mn-ea"/>
                <a:cs typeface="Arial"/>
              </a:rPr>
              <a:t>Title III Compliance Survey</a:t>
            </a:r>
          </a:p>
        </p:txBody>
      </p:sp>
      <p:sp>
        <p:nvSpPr>
          <p:cNvPr id="14" name="Content Placeholder 2"/>
          <p:cNvSpPr txBox="1">
            <a:spLocks/>
          </p:cNvSpPr>
          <p:nvPr/>
        </p:nvSpPr>
        <p:spPr>
          <a:xfrm>
            <a:off x="4800344" y="5343024"/>
            <a:ext cx="3646967"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700" b="0" i="0" u="none" strike="noStrike" kern="1200" cap="none" spc="0" normalizeH="0" baseline="0" noProof="0" dirty="0">
                <a:ln>
                  <a:noFill/>
                </a:ln>
                <a:solidFill>
                  <a:prstClr val="white"/>
                </a:solidFill>
                <a:effectLst/>
                <a:uLnTx/>
                <a:uFillTx/>
                <a:latin typeface="Arial"/>
                <a:ea typeface="+mn-ea"/>
                <a:cs typeface="Arial"/>
              </a:rPr>
              <a:t>Title III Nonpublic equitable service</a:t>
            </a:r>
          </a:p>
        </p:txBody>
      </p:sp>
    </p:spTree>
    <p:extLst>
      <p:ext uri="{BB962C8B-B14F-4D97-AF65-F5344CB8AC3E}">
        <p14:creationId xmlns:p14="http://schemas.microsoft.com/office/powerpoint/2010/main" val="81370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7F895-1FC1-434B-80EE-791518F9FCC3}"/>
              </a:ext>
            </a:extLst>
          </p:cNvPr>
          <p:cNvSpPr>
            <a:spLocks noGrp="1"/>
          </p:cNvSpPr>
          <p:nvPr>
            <p:ph idx="1"/>
          </p:nvPr>
        </p:nvSpPr>
        <p:spPr>
          <a:xfrm>
            <a:off x="191911" y="857956"/>
            <a:ext cx="8771467" cy="5742638"/>
          </a:xfrm>
        </p:spPr>
        <p:txBody>
          <a:bodyPr/>
          <a:lstStyle/>
          <a:p>
            <a:pPr marL="0" indent="0">
              <a:buNone/>
            </a:pPr>
            <a:r>
              <a:rPr lang="en-US" dirty="0"/>
              <a:t>Q7. Supplement not Supplant</a:t>
            </a:r>
            <a:endParaRPr lang="en-US" i="1" dirty="0"/>
          </a:p>
          <a:p>
            <a:pPr marL="0" indent="0">
              <a:buNone/>
            </a:pPr>
            <a:r>
              <a:rPr lang="en-US" i="1" dirty="0"/>
              <a:t>		Title III funds shall be used to supplement 			the level of Federal, State, and local public 			funds </a:t>
            </a:r>
          </a:p>
          <a:p>
            <a:pPr marL="0" indent="0">
              <a:buNone/>
            </a:pPr>
            <a:endParaRPr lang="en-US" i="1" dirty="0"/>
          </a:p>
          <a:p>
            <a:pPr marL="0" indent="0">
              <a:buNone/>
            </a:pPr>
            <a:r>
              <a:rPr lang="en-US" i="1" dirty="0"/>
              <a:t>Q8. </a:t>
            </a:r>
            <a:r>
              <a:rPr lang="en-US" dirty="0"/>
              <a:t>Parents notification for newly identified ELs 			</a:t>
            </a:r>
            <a:r>
              <a:rPr lang="en-US" i="1" dirty="0"/>
              <a:t>within 30 days of the start of the School 				year, or within two weeks of placement if 			not identified prior to the beginning of 					school year. </a:t>
            </a:r>
          </a:p>
          <a:p>
            <a:pPr marL="0" indent="0">
              <a:buNone/>
            </a:pPr>
            <a:endParaRPr lang="en-US" dirty="0"/>
          </a:p>
        </p:txBody>
      </p:sp>
      <p:sp>
        <p:nvSpPr>
          <p:cNvPr id="4" name="Title 1">
            <a:extLst>
              <a:ext uri="{FF2B5EF4-FFF2-40B4-BE49-F238E27FC236}">
                <a16:creationId xmlns:a16="http://schemas.microsoft.com/office/drawing/2014/main" id="{152261A0-A97C-46C3-8AFE-53D17E374CC5}"/>
              </a:ext>
            </a:extLst>
          </p:cNvPr>
          <p:cNvSpPr>
            <a:spLocks noGrp="1"/>
          </p:cNvSpPr>
          <p:nvPr>
            <p:ph type="title"/>
          </p:nvPr>
        </p:nvSpPr>
        <p:spPr>
          <a:xfrm>
            <a:off x="457200" y="116835"/>
            <a:ext cx="8229600" cy="646331"/>
          </a:xfrm>
        </p:spPr>
        <p:txBody>
          <a:bodyPr/>
          <a:lstStyle/>
          <a:p>
            <a:r>
              <a:rPr lang="en-US" dirty="0"/>
              <a:t>Compliance Survey Questions</a:t>
            </a:r>
          </a:p>
        </p:txBody>
      </p:sp>
    </p:spTree>
    <p:extLst>
      <p:ext uri="{BB962C8B-B14F-4D97-AF65-F5344CB8AC3E}">
        <p14:creationId xmlns:p14="http://schemas.microsoft.com/office/powerpoint/2010/main" val="26844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7F895-1FC1-434B-80EE-791518F9FCC3}"/>
              </a:ext>
            </a:extLst>
          </p:cNvPr>
          <p:cNvSpPr>
            <a:spLocks noGrp="1"/>
          </p:cNvSpPr>
          <p:nvPr>
            <p:ph idx="1"/>
          </p:nvPr>
        </p:nvSpPr>
        <p:spPr>
          <a:xfrm>
            <a:off x="0" y="517049"/>
            <a:ext cx="9268177" cy="5869054"/>
          </a:xfrm>
        </p:spPr>
        <p:txBody>
          <a:bodyPr/>
          <a:lstStyle/>
          <a:p>
            <a:pPr marL="0" indent="0">
              <a:buNone/>
            </a:pPr>
            <a:r>
              <a:rPr lang="en-US" sz="3100" dirty="0"/>
              <a:t>Q9. Properly certified/licensed EL teachers</a:t>
            </a:r>
          </a:p>
          <a:p>
            <a:pPr marL="0" indent="0">
              <a:buNone/>
            </a:pPr>
            <a:r>
              <a:rPr lang="en-US" sz="3100" i="1" dirty="0"/>
              <a:t>- </a:t>
            </a:r>
            <a:r>
              <a:rPr lang="en-US" sz="3100" i="1" dirty="0">
                <a:hlinkClick r:id="rId3"/>
              </a:rPr>
              <a:t>Qualification for Teachers Providing Language Instruction Programs for Els.</a:t>
            </a:r>
            <a:endParaRPr lang="en-US" sz="3100" i="1" dirty="0"/>
          </a:p>
          <a:p>
            <a:pPr marL="0" indent="0">
              <a:buNone/>
            </a:pPr>
            <a:endParaRPr lang="en-US" sz="3100" dirty="0"/>
          </a:p>
          <a:p>
            <a:pPr marL="0" indent="0">
              <a:buNone/>
            </a:pPr>
            <a:r>
              <a:rPr lang="en-US" sz="3100" dirty="0"/>
              <a:t>Q10. EL program Evaluation: (</a:t>
            </a:r>
            <a:r>
              <a:rPr lang="en-US" sz="3100" dirty="0">
                <a:hlinkClick r:id="rId4"/>
              </a:rPr>
              <a:t>EL Tool Kit</a:t>
            </a:r>
            <a:r>
              <a:rPr lang="en-US" sz="3100" dirty="0"/>
              <a:t>)</a:t>
            </a:r>
          </a:p>
          <a:p>
            <a:pPr marL="0" indent="0">
              <a:buNone/>
            </a:pPr>
            <a:r>
              <a:rPr lang="en-US" sz="3100" i="1" dirty="0"/>
              <a:t>- Description of programs/activities;</a:t>
            </a:r>
          </a:p>
          <a:p>
            <a:pPr>
              <a:buFontTx/>
              <a:buChar char="-"/>
            </a:pPr>
            <a:r>
              <a:rPr lang="en-US" sz="3100" i="1" dirty="0"/>
              <a:t>Number/percentage of ELs making progress, attaining English Language Proficiency OR exiting</a:t>
            </a:r>
          </a:p>
          <a:p>
            <a:pPr>
              <a:buFontTx/>
              <a:buChar char="-"/>
            </a:pPr>
            <a:r>
              <a:rPr lang="en-US" sz="3100" i="1" dirty="0"/>
              <a:t>Number/percentage of Els meeting state standards;</a:t>
            </a:r>
          </a:p>
          <a:p>
            <a:pPr marL="0" indent="0">
              <a:buNone/>
            </a:pPr>
            <a:r>
              <a:rPr lang="en-US" sz="3100" i="1" dirty="0"/>
              <a:t>- Those attaining English Language Proficiency, and those that have not within 5 years</a:t>
            </a:r>
          </a:p>
        </p:txBody>
      </p:sp>
      <p:sp>
        <p:nvSpPr>
          <p:cNvPr id="4" name="Title 1">
            <a:extLst>
              <a:ext uri="{FF2B5EF4-FFF2-40B4-BE49-F238E27FC236}">
                <a16:creationId xmlns:a16="http://schemas.microsoft.com/office/drawing/2014/main" id="{152261A0-A97C-46C3-8AFE-53D17E374CC5}"/>
              </a:ext>
            </a:extLst>
          </p:cNvPr>
          <p:cNvSpPr>
            <a:spLocks noGrp="1"/>
          </p:cNvSpPr>
          <p:nvPr>
            <p:ph type="title"/>
          </p:nvPr>
        </p:nvSpPr>
        <p:spPr>
          <a:xfrm>
            <a:off x="457200" y="-7344"/>
            <a:ext cx="8229600" cy="646331"/>
          </a:xfrm>
        </p:spPr>
        <p:txBody>
          <a:bodyPr/>
          <a:lstStyle/>
          <a:p>
            <a:r>
              <a:rPr lang="en-US" dirty="0"/>
              <a:t>Compliance Survey Questions</a:t>
            </a:r>
          </a:p>
        </p:txBody>
      </p:sp>
    </p:spTree>
    <p:extLst>
      <p:ext uri="{BB962C8B-B14F-4D97-AF65-F5344CB8AC3E}">
        <p14:creationId xmlns:p14="http://schemas.microsoft.com/office/powerpoint/2010/main" val="250812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711"/>
            <a:ext cx="8229600" cy="1292662"/>
          </a:xfrm>
        </p:spPr>
        <p:txBody>
          <a:bodyPr/>
          <a:lstStyle/>
          <a:p>
            <a:r>
              <a:rPr lang="en-US" dirty="0"/>
              <a:t>Title III Compliance – </a:t>
            </a:r>
            <a:r>
              <a:rPr lang="en-US" dirty="0" err="1"/>
              <a:t>nonpublics</a:t>
            </a:r>
            <a:endParaRPr lang="en-US" dirty="0"/>
          </a:p>
        </p:txBody>
      </p:sp>
      <p:sp>
        <p:nvSpPr>
          <p:cNvPr id="3" name="Content Placeholder 2"/>
          <p:cNvSpPr>
            <a:spLocks noGrp="1"/>
          </p:cNvSpPr>
          <p:nvPr>
            <p:ph idx="1"/>
          </p:nvPr>
        </p:nvSpPr>
        <p:spPr>
          <a:xfrm>
            <a:off x="457200" y="1797924"/>
            <a:ext cx="8229600" cy="3677574"/>
          </a:xfrm>
        </p:spPr>
        <p:txBody>
          <a:bodyPr/>
          <a:lstStyle/>
          <a:p>
            <a:r>
              <a:rPr lang="en-US" dirty="0"/>
              <a:t>Evidence of consultation</a:t>
            </a:r>
          </a:p>
          <a:p>
            <a:r>
              <a:rPr lang="en-US" dirty="0"/>
              <a:t>Evidence of a district process to identify English Learners in the nonpublic setting</a:t>
            </a:r>
          </a:p>
          <a:p>
            <a:r>
              <a:rPr lang="en-US" dirty="0"/>
              <a:t>Compliance with the supplement not supplant provision</a:t>
            </a:r>
          </a:p>
          <a:p>
            <a:r>
              <a:rPr lang="en-US" dirty="0"/>
              <a:t>Fiscal records in alignment with allowable activities</a:t>
            </a:r>
          </a:p>
        </p:txBody>
      </p:sp>
    </p:spTree>
    <p:extLst>
      <p:ext uri="{BB962C8B-B14F-4D97-AF65-F5344CB8AC3E}">
        <p14:creationId xmlns:p14="http://schemas.microsoft.com/office/powerpoint/2010/main" val="74014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0E55-F7B2-493B-8A29-57CE80A527E1}"/>
              </a:ext>
            </a:extLst>
          </p:cNvPr>
          <p:cNvSpPr>
            <a:spLocks noGrp="1"/>
          </p:cNvSpPr>
          <p:nvPr>
            <p:ph type="title"/>
          </p:nvPr>
        </p:nvSpPr>
        <p:spPr>
          <a:xfrm>
            <a:off x="4697732" y="1128053"/>
            <a:ext cx="3989068" cy="3693319"/>
          </a:xfrm>
        </p:spPr>
        <p:txBody>
          <a:bodyPr/>
          <a:lstStyle/>
          <a:p>
            <a:r>
              <a:rPr lang="en-US" sz="2400" dirty="0">
                <a:hlinkClick r:id="rId3"/>
              </a:rPr>
              <a:t>TITLE III, PART A, English Language Acquisition, Language Enhancement, and Academic Achievement, Equitable Services to Private School Students, Teachers, and Other Educational Personnel Non-Regulatory Guidance July 2015</a:t>
            </a:r>
            <a:endParaRPr lang="en-US" sz="2400" dirty="0"/>
          </a:p>
        </p:txBody>
      </p:sp>
      <p:pic>
        <p:nvPicPr>
          <p:cNvPr id="4" name="Picture 3">
            <a:extLst>
              <a:ext uri="{FF2B5EF4-FFF2-40B4-BE49-F238E27FC236}">
                <a16:creationId xmlns:a16="http://schemas.microsoft.com/office/drawing/2014/main" id="{5EE7FF9C-4875-42C4-BA7B-280DC09877D0}"/>
              </a:ext>
            </a:extLst>
          </p:cNvPr>
          <p:cNvPicPr>
            <a:picLocks noChangeAspect="1"/>
          </p:cNvPicPr>
          <p:nvPr/>
        </p:nvPicPr>
        <p:blipFill>
          <a:blip r:embed="rId4"/>
          <a:stretch>
            <a:fillRect/>
          </a:stretch>
        </p:blipFill>
        <p:spPr>
          <a:xfrm>
            <a:off x="329737" y="711161"/>
            <a:ext cx="4116533" cy="4720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728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010-9740-4975-A879-8F976A6C4526}"/>
              </a:ext>
            </a:extLst>
          </p:cNvPr>
          <p:cNvSpPr>
            <a:spLocks noGrp="1"/>
          </p:cNvSpPr>
          <p:nvPr>
            <p:ph type="title"/>
          </p:nvPr>
        </p:nvSpPr>
        <p:spPr>
          <a:xfrm>
            <a:off x="457200" y="312896"/>
            <a:ext cx="8229600" cy="615553"/>
          </a:xfrm>
        </p:spPr>
        <p:txBody>
          <a:bodyPr/>
          <a:lstStyle/>
          <a:p>
            <a:r>
              <a:rPr lang="en-US" sz="4000" dirty="0"/>
              <a:t>Identification of English Learners</a:t>
            </a:r>
          </a:p>
        </p:txBody>
      </p:sp>
      <p:sp>
        <p:nvSpPr>
          <p:cNvPr id="4" name="Content Placeholder 3">
            <a:extLst>
              <a:ext uri="{FF2B5EF4-FFF2-40B4-BE49-F238E27FC236}">
                <a16:creationId xmlns:a16="http://schemas.microsoft.com/office/drawing/2014/main" id="{54B2BC37-D5DB-4432-9F0E-F0579F0C6577}"/>
              </a:ext>
            </a:extLst>
          </p:cNvPr>
          <p:cNvSpPr>
            <a:spLocks noGrp="1"/>
          </p:cNvSpPr>
          <p:nvPr>
            <p:ph idx="1"/>
          </p:nvPr>
        </p:nvSpPr>
        <p:spPr>
          <a:xfrm>
            <a:off x="330200" y="2062759"/>
            <a:ext cx="8229600" cy="2001242"/>
          </a:xfrm>
        </p:spPr>
        <p:txBody>
          <a:bodyPr/>
          <a:lstStyle/>
          <a:p>
            <a:pPr marL="346075" lvl="1" indent="0">
              <a:buNone/>
            </a:pPr>
            <a:endParaRPr lang="en-US" dirty="0"/>
          </a:p>
          <a:p>
            <a:pPr marL="346075" lvl="1" indent="0">
              <a:buNone/>
            </a:pPr>
            <a:endParaRPr lang="en-US" dirty="0"/>
          </a:p>
        </p:txBody>
      </p:sp>
      <p:sp>
        <p:nvSpPr>
          <p:cNvPr id="3" name="Rectangle 2">
            <a:extLst>
              <a:ext uri="{FF2B5EF4-FFF2-40B4-BE49-F238E27FC236}">
                <a16:creationId xmlns:a16="http://schemas.microsoft.com/office/drawing/2014/main" id="{19FD8E54-ACA9-459F-8AC1-3807D350463B}"/>
              </a:ext>
            </a:extLst>
          </p:cNvPr>
          <p:cNvSpPr/>
          <p:nvPr/>
        </p:nvSpPr>
        <p:spPr>
          <a:xfrm>
            <a:off x="762000" y="1219200"/>
            <a:ext cx="7797800" cy="5016758"/>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Local education agencies: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Must ensure private school students are appropriately identified as ELs, and</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p>
          <a:p>
            <a:pPr marL="514350" indent="-514350">
              <a:buFont typeface="+mj-lt"/>
              <a:buAutoNum type="arabicPeriod"/>
            </a:pPr>
            <a:r>
              <a:rPr lang="en-US" sz="3200" dirty="0">
                <a:latin typeface="Arial" panose="020B0604020202020204" pitchFamily="34" charset="0"/>
                <a:cs typeface="Arial" panose="020B0604020202020204" pitchFamily="34" charset="0"/>
              </a:rPr>
              <a:t>Cannot require a nonpublic school to administer an English language proficiency assessment as a condition for the nonpublic school to receive equitable services under Title III.</a:t>
            </a:r>
          </a:p>
        </p:txBody>
      </p:sp>
    </p:spTree>
    <p:extLst>
      <p:ext uri="{BB962C8B-B14F-4D97-AF65-F5344CB8AC3E}">
        <p14:creationId xmlns:p14="http://schemas.microsoft.com/office/powerpoint/2010/main" val="33850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6331"/>
          </a:xfrm>
        </p:spPr>
        <p:txBody>
          <a:bodyPr/>
          <a:lstStyle/>
          <a:p>
            <a:r>
              <a:rPr lang="en-US" dirty="0"/>
              <a:t>Nonpublic Data System</a:t>
            </a:r>
          </a:p>
        </p:txBody>
      </p:sp>
      <p:sp>
        <p:nvSpPr>
          <p:cNvPr id="3" name="Content Placeholder 2"/>
          <p:cNvSpPr>
            <a:spLocks noGrp="1"/>
          </p:cNvSpPr>
          <p:nvPr>
            <p:ph idx="1"/>
          </p:nvPr>
        </p:nvSpPr>
        <p:spPr>
          <a:xfrm>
            <a:off x="457200" y="778934"/>
            <a:ext cx="8229600" cy="5431366"/>
          </a:xfrm>
        </p:spPr>
        <p:txBody>
          <a:bodyPr/>
          <a:lstStyle/>
          <a:p>
            <a:r>
              <a:rPr lang="en-US" sz="3000" dirty="0"/>
              <a:t>NPDS (Nonpublic Data System) Reporting occurs from February to May – numbers of English Learners as of October count week </a:t>
            </a:r>
          </a:p>
          <a:p>
            <a:endParaRPr lang="en-US" sz="3000" dirty="0"/>
          </a:p>
          <a:p>
            <a:r>
              <a:rPr lang="en-US" sz="3000" dirty="0"/>
              <a:t>Nonpublic officials have the responsibility to begin the process in a timely manner/ Public district officials have responsibility to verify counts before marking </a:t>
            </a:r>
            <a:r>
              <a:rPr lang="en-US" sz="3000" i="1" dirty="0"/>
              <a:t>Public Approved</a:t>
            </a:r>
          </a:p>
          <a:p>
            <a:endParaRPr lang="en-US" sz="3000" dirty="0"/>
          </a:p>
          <a:p>
            <a:r>
              <a:rPr lang="en-US" sz="3000" dirty="0"/>
              <a:t>Public district officials have obligation to consult annually</a:t>
            </a:r>
          </a:p>
          <a:p>
            <a:endParaRPr lang="en-US" sz="3000" dirty="0"/>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010-9740-4975-A879-8F976A6C4526}"/>
              </a:ext>
            </a:extLst>
          </p:cNvPr>
          <p:cNvSpPr>
            <a:spLocks noGrp="1"/>
          </p:cNvSpPr>
          <p:nvPr>
            <p:ph type="title"/>
          </p:nvPr>
        </p:nvSpPr>
        <p:spPr>
          <a:xfrm>
            <a:off x="457200" y="312896"/>
            <a:ext cx="8229600" cy="1292662"/>
          </a:xfrm>
        </p:spPr>
        <p:txBody>
          <a:bodyPr/>
          <a:lstStyle/>
          <a:p>
            <a:r>
              <a:rPr lang="en-US" dirty="0"/>
              <a:t>Title III Allowable Activities in the Nonpublic School Setting </a:t>
            </a:r>
          </a:p>
        </p:txBody>
      </p:sp>
      <p:sp>
        <p:nvSpPr>
          <p:cNvPr id="4" name="Content Placeholder 3">
            <a:extLst>
              <a:ext uri="{FF2B5EF4-FFF2-40B4-BE49-F238E27FC236}">
                <a16:creationId xmlns:a16="http://schemas.microsoft.com/office/drawing/2014/main" id="{54B2BC37-D5DB-4432-9F0E-F0579F0C6577}"/>
              </a:ext>
            </a:extLst>
          </p:cNvPr>
          <p:cNvSpPr>
            <a:spLocks noGrp="1"/>
          </p:cNvSpPr>
          <p:nvPr>
            <p:ph idx="1"/>
          </p:nvPr>
        </p:nvSpPr>
        <p:spPr>
          <a:xfrm>
            <a:off x="330200" y="2062759"/>
            <a:ext cx="8229600" cy="2001242"/>
          </a:xfrm>
        </p:spPr>
        <p:txBody>
          <a:bodyPr/>
          <a:lstStyle/>
          <a:p>
            <a:pPr marL="346075" lvl="1" indent="0">
              <a:buNone/>
            </a:pPr>
            <a:endParaRPr lang="en-US" dirty="0"/>
          </a:p>
          <a:p>
            <a:pPr marL="346075" lvl="1" indent="0">
              <a:buNone/>
            </a:pPr>
            <a:endParaRPr lang="en-US" dirty="0"/>
          </a:p>
        </p:txBody>
      </p:sp>
      <p:sp>
        <p:nvSpPr>
          <p:cNvPr id="3" name="TextBox 2">
            <a:extLst>
              <a:ext uri="{FF2B5EF4-FFF2-40B4-BE49-F238E27FC236}">
                <a16:creationId xmlns:a16="http://schemas.microsoft.com/office/drawing/2014/main" id="{660EB11C-3F94-453A-B30A-DDBBF666AD75}"/>
              </a:ext>
            </a:extLst>
          </p:cNvPr>
          <p:cNvSpPr txBox="1"/>
          <p:nvPr/>
        </p:nvSpPr>
        <p:spPr>
          <a:xfrm>
            <a:off x="2192215" y="3294185"/>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9B7B8B00-E207-4711-A4FA-7C701A4838FD}"/>
              </a:ext>
            </a:extLst>
          </p:cNvPr>
          <p:cNvSpPr/>
          <p:nvPr/>
        </p:nvSpPr>
        <p:spPr>
          <a:xfrm>
            <a:off x="457200" y="1955357"/>
            <a:ext cx="8229600" cy="1384995"/>
          </a:xfrm>
          <a:prstGeom prst="rect">
            <a:avLst/>
          </a:prstGeom>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Administration of an assessment for identification of ELs and/or for the purpose of evaluating the effectiveness of services</a:t>
            </a:r>
          </a:p>
        </p:txBody>
      </p:sp>
    </p:spTree>
    <p:extLst>
      <p:ext uri="{BB962C8B-B14F-4D97-AF65-F5344CB8AC3E}">
        <p14:creationId xmlns:p14="http://schemas.microsoft.com/office/powerpoint/2010/main" val="187077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292662"/>
          </a:xfrm>
        </p:spPr>
        <p:txBody>
          <a:bodyPr/>
          <a:lstStyle/>
          <a:p>
            <a:r>
              <a:rPr lang="en-US" dirty="0"/>
              <a:t>Title III: Language Instruction for English Instruction </a:t>
            </a:r>
          </a:p>
        </p:txBody>
      </p:sp>
      <p:sp>
        <p:nvSpPr>
          <p:cNvPr id="3" name="Content Placeholder 2"/>
          <p:cNvSpPr>
            <a:spLocks noGrp="1"/>
          </p:cNvSpPr>
          <p:nvPr>
            <p:ph idx="1"/>
          </p:nvPr>
        </p:nvSpPr>
        <p:spPr>
          <a:xfrm>
            <a:off x="457200" y="1748790"/>
            <a:ext cx="8229600" cy="4280972"/>
          </a:xfrm>
        </p:spPr>
        <p:txBody>
          <a:bodyPr/>
          <a:lstStyle/>
          <a:p>
            <a:pPr marL="0" indent="0">
              <a:buNone/>
            </a:pPr>
            <a:r>
              <a:rPr lang="en-US" dirty="0"/>
              <a:t>Title III funds may not be used to meet the civil rights obligations a school has to children.</a:t>
            </a:r>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r>
              <a:rPr lang="en-US" sz="2000" dirty="0">
                <a:hlinkClick r:id="rId3"/>
              </a:rPr>
              <a:t>Ensuring English Learner Students Can Participate Meaningfully and Equally in Educational Programs Fact Sheet</a:t>
            </a:r>
            <a:endParaRPr lang="en-US" sz="2000" dirty="0"/>
          </a:p>
        </p:txBody>
      </p:sp>
      <p:pic>
        <p:nvPicPr>
          <p:cNvPr id="6" name="Picture 5">
            <a:extLst>
              <a:ext uri="{FF2B5EF4-FFF2-40B4-BE49-F238E27FC236}">
                <a16:creationId xmlns:a16="http://schemas.microsoft.com/office/drawing/2014/main" id="{91F785A8-07A7-4D8E-81FA-C7360BFC4452}"/>
              </a:ext>
            </a:extLst>
          </p:cNvPr>
          <p:cNvPicPr>
            <a:picLocks noChangeAspect="1"/>
          </p:cNvPicPr>
          <p:nvPr/>
        </p:nvPicPr>
        <p:blipFill>
          <a:blip r:embed="rId4" cstate="print">
            <a:clrChange>
              <a:clrFrom>
                <a:srgbClr val="E9F6FB"/>
              </a:clrFrom>
              <a:clrTo>
                <a:srgbClr val="E9F6FB">
                  <a:alpha val="0"/>
                </a:srgbClr>
              </a:clrTo>
            </a:clrChange>
            <a:extLst>
              <a:ext uri="{28A0092B-C50C-407E-A947-70E740481C1C}">
                <a14:useLocalDpi xmlns:a14="http://schemas.microsoft.com/office/drawing/2010/main" val="0"/>
              </a:ext>
            </a:extLst>
          </a:blip>
          <a:stretch>
            <a:fillRect/>
          </a:stretch>
        </p:blipFill>
        <p:spPr>
          <a:xfrm>
            <a:off x="3179479" y="2660072"/>
            <a:ext cx="2785041" cy="2785041"/>
          </a:xfrm>
          <a:prstGeom prst="rect">
            <a:avLst/>
          </a:prstGeom>
        </p:spPr>
      </p:pic>
    </p:spTree>
    <p:extLst>
      <p:ext uri="{BB962C8B-B14F-4D97-AF65-F5344CB8AC3E}">
        <p14:creationId xmlns:p14="http://schemas.microsoft.com/office/powerpoint/2010/main" val="326697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4E0B7-41F8-49B8-9CC0-E0F8F5EC7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34290"/>
            <a:ext cx="9208441" cy="6315456"/>
          </a:xfrm>
          <a:prstGeom prst="rect">
            <a:avLst/>
          </a:prstGeom>
        </p:spPr>
      </p:pic>
      <p:sp>
        <p:nvSpPr>
          <p:cNvPr id="2" name="Title 1"/>
          <p:cNvSpPr>
            <a:spLocks noGrp="1"/>
          </p:cNvSpPr>
          <p:nvPr>
            <p:ph type="title"/>
          </p:nvPr>
        </p:nvSpPr>
        <p:spPr>
          <a:xfrm>
            <a:off x="-36362" y="1988820"/>
            <a:ext cx="5431322" cy="646331"/>
          </a:xfrm>
        </p:spPr>
        <p:txBody>
          <a:bodyPr/>
          <a:lstStyle/>
          <a:p>
            <a:r>
              <a:rPr lang="en-US">
                <a:solidFill>
                  <a:schemeClr val="tx1"/>
                </a:solidFill>
              </a:rPr>
              <a:t>Questions?</a:t>
            </a:r>
            <a:endParaRPr lang="en-US" dirty="0">
              <a:solidFill>
                <a:schemeClr val="tx1"/>
              </a:solidFill>
            </a:endParaRPr>
          </a:p>
        </p:txBody>
      </p:sp>
    </p:spTree>
    <p:extLst>
      <p:ext uri="{BB962C8B-B14F-4D97-AF65-F5344CB8AC3E}">
        <p14:creationId xmlns:p14="http://schemas.microsoft.com/office/powerpoint/2010/main" val="58652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85D4-FA39-45A0-B567-B65589457F57}"/>
              </a:ext>
            </a:extLst>
          </p:cNvPr>
          <p:cNvSpPr>
            <a:spLocks noGrp="1"/>
          </p:cNvSpPr>
          <p:nvPr>
            <p:ph type="title"/>
          </p:nvPr>
        </p:nvSpPr>
        <p:spPr>
          <a:xfrm>
            <a:off x="457200" y="457200"/>
            <a:ext cx="8229600" cy="1292662"/>
          </a:xfrm>
        </p:spPr>
        <p:txBody>
          <a:bodyPr/>
          <a:lstStyle/>
          <a:p>
            <a:pPr>
              <a:spcBef>
                <a:spcPts val="0"/>
              </a:spcBef>
            </a:pPr>
            <a:r>
              <a:rPr lang="en-US" dirty="0">
                <a:latin typeface="Arial" panose="020B0604020202020204" pitchFamily="34" charset="0"/>
                <a:cs typeface="Arial" panose="020B0604020202020204" pitchFamily="34" charset="0"/>
              </a:rPr>
              <a:t>Title III Coordinator: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Office of Federal Programs</a:t>
            </a:r>
          </a:p>
        </p:txBody>
      </p:sp>
      <p:sp>
        <p:nvSpPr>
          <p:cNvPr id="3" name="Content Placeholder 2">
            <a:extLst>
              <a:ext uri="{FF2B5EF4-FFF2-40B4-BE49-F238E27FC236}">
                <a16:creationId xmlns:a16="http://schemas.microsoft.com/office/drawing/2014/main" id="{4B6BC85E-4FAF-4486-9CE4-16BCD1A9079A}"/>
              </a:ext>
            </a:extLst>
          </p:cNvPr>
          <p:cNvSpPr>
            <a:spLocks noGrp="1"/>
          </p:cNvSpPr>
          <p:nvPr>
            <p:ph idx="1"/>
          </p:nvPr>
        </p:nvSpPr>
        <p:spPr>
          <a:xfrm>
            <a:off x="457200" y="1922929"/>
            <a:ext cx="8229600" cy="4183192"/>
          </a:xfrm>
        </p:spPr>
        <p:txBody>
          <a:bodyPr/>
          <a:lstStyle/>
          <a:p>
            <a:pPr marL="0" indent="0" algn="ctr">
              <a:spcBef>
                <a:spcPts val="0"/>
              </a:spcBef>
              <a:buNone/>
            </a:pPr>
            <a:r>
              <a:rPr lang="en-US" dirty="0" err="1">
                <a:latin typeface="Arial" panose="020B0604020202020204" pitchFamily="34" charset="0"/>
                <a:cs typeface="Arial" panose="020B0604020202020204" pitchFamily="34" charset="0"/>
              </a:rPr>
              <a:t>Rasha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Hetata</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Rasha.Hetata@education.ohio.gov</a:t>
            </a:r>
            <a:r>
              <a:rPr lang="en-US" dirty="0">
                <a:latin typeface="Arial" panose="020B0604020202020204" pitchFamily="34" charset="0"/>
                <a:cs typeface="Arial" panose="020B0604020202020204" pitchFamily="34" charset="0"/>
              </a:rPr>
              <a:t> </a:t>
            </a:r>
          </a:p>
          <a:p>
            <a:pPr marL="0" indent="0" algn="ctr">
              <a:spcBef>
                <a:spcPts val="0"/>
              </a:spcBef>
              <a:buNone/>
            </a:pPr>
            <a:r>
              <a:rPr lang="en-US" dirty="0">
                <a:latin typeface="Arial" panose="020B0604020202020204" pitchFamily="34" charset="0"/>
                <a:cs typeface="Arial" panose="020B0604020202020204" pitchFamily="34" charset="0"/>
              </a:rPr>
              <a:t>(614) 752-1469</a:t>
            </a:r>
          </a:p>
          <a:p>
            <a:pPr marL="0" indent="0" algn="ctr">
              <a:spcBef>
                <a:spcPts val="0"/>
              </a:spcBef>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dirty="0">
                <a:latin typeface="Arial" panose="020B0604020202020204" pitchFamily="34" charset="0"/>
                <a:cs typeface="Arial" panose="020B0604020202020204" pitchFamily="34" charset="0"/>
              </a:rPr>
              <a:t>Michael </a:t>
            </a:r>
            <a:r>
              <a:rPr lang="en-US" dirty="0" err="1">
                <a:latin typeface="Arial" panose="020B0604020202020204" pitchFamily="34" charset="0"/>
                <a:cs typeface="Arial" panose="020B0604020202020204" pitchFamily="34" charset="0"/>
              </a:rPr>
              <a:t>Crace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Michael.Crace@education.ohio.gov</a:t>
            </a:r>
            <a:r>
              <a:rPr lang="en-US" dirty="0">
                <a:latin typeface="Arial" panose="020B0604020202020204" pitchFamily="34" charset="0"/>
                <a:cs typeface="Arial" panose="020B0604020202020204" pitchFamily="34" charset="0"/>
              </a:rPr>
              <a:t> </a:t>
            </a:r>
          </a:p>
          <a:p>
            <a:pPr marL="0" indent="0" algn="ctr">
              <a:spcBef>
                <a:spcPts val="0"/>
              </a:spcBef>
              <a:buNone/>
            </a:pPr>
            <a:r>
              <a:rPr lang="en-US" dirty="0">
                <a:latin typeface="Arial" panose="020B0604020202020204" pitchFamily="34" charset="0"/>
                <a:cs typeface="Arial" panose="020B0604020202020204" pitchFamily="34" charset="0"/>
              </a:rPr>
              <a:t>(614) 387-7555</a:t>
            </a:r>
          </a:p>
          <a:p>
            <a:endParaRPr lang="en-US" dirty="0"/>
          </a:p>
        </p:txBody>
      </p:sp>
    </p:spTree>
    <p:extLst>
      <p:ext uri="{BB962C8B-B14F-4D97-AF65-F5344CB8AC3E}">
        <p14:creationId xmlns:p14="http://schemas.microsoft.com/office/powerpoint/2010/main" val="288248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28" y="2887557"/>
            <a:ext cx="8229600" cy="1292662"/>
          </a:xfrm>
        </p:spPr>
        <p:txBody>
          <a:bodyPr/>
          <a:lstStyle/>
          <a:p>
            <a:pPr algn="ctr"/>
            <a:r>
              <a:rPr lang="en-US" dirty="0"/>
              <a:t>Obligations to English Learners/State Requirements</a:t>
            </a:r>
          </a:p>
        </p:txBody>
      </p:sp>
      <p:sp>
        <p:nvSpPr>
          <p:cNvPr id="5" name="Content Placeholder 2"/>
          <p:cNvSpPr txBox="1">
            <a:spLocks/>
          </p:cNvSpPr>
          <p:nvPr/>
        </p:nvSpPr>
        <p:spPr>
          <a:xfrm>
            <a:off x="280930" y="1688306"/>
            <a:ext cx="1540627"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9850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85D4-FA39-45A0-B567-B65589457F57}"/>
              </a:ext>
            </a:extLst>
          </p:cNvPr>
          <p:cNvSpPr>
            <a:spLocks noGrp="1"/>
          </p:cNvSpPr>
          <p:nvPr>
            <p:ph type="title"/>
          </p:nvPr>
        </p:nvSpPr>
        <p:spPr>
          <a:xfrm>
            <a:off x="457200" y="457200"/>
            <a:ext cx="8229600" cy="1354217"/>
          </a:xfrm>
        </p:spPr>
        <p:txBody>
          <a:bodyPr/>
          <a:lstStyle/>
          <a:p>
            <a:pPr>
              <a:spcBef>
                <a:spcPts val="0"/>
              </a:spcBef>
            </a:pPr>
            <a:r>
              <a:rPr lang="en-US" sz="4400" dirty="0">
                <a:latin typeface="Arial" panose="020B0604020202020204" pitchFamily="34" charset="0"/>
                <a:cs typeface="Arial" panose="020B0604020202020204" pitchFamily="34" charset="0"/>
              </a:rPr>
              <a:t>Lau Resource Center for English Learners</a:t>
            </a:r>
          </a:p>
        </p:txBody>
      </p:sp>
      <p:sp>
        <p:nvSpPr>
          <p:cNvPr id="3" name="Content Placeholder 2">
            <a:extLst>
              <a:ext uri="{FF2B5EF4-FFF2-40B4-BE49-F238E27FC236}">
                <a16:creationId xmlns:a16="http://schemas.microsoft.com/office/drawing/2014/main" id="{4B6BC85E-4FAF-4486-9CE4-16BCD1A9079A}"/>
              </a:ext>
            </a:extLst>
          </p:cNvPr>
          <p:cNvSpPr>
            <a:spLocks noGrp="1"/>
          </p:cNvSpPr>
          <p:nvPr>
            <p:ph idx="1"/>
          </p:nvPr>
        </p:nvSpPr>
        <p:spPr>
          <a:xfrm>
            <a:off x="457200" y="1922929"/>
            <a:ext cx="8229600" cy="4183192"/>
          </a:xfrm>
        </p:spPr>
        <p:txBody>
          <a:bodyPr/>
          <a:lstStyle/>
          <a:p>
            <a:pPr marL="0" indent="0" algn="ctr">
              <a:spcBef>
                <a:spcPts val="0"/>
              </a:spcBef>
              <a:buNone/>
            </a:pPr>
            <a:r>
              <a:rPr lang="en-US" dirty="0">
                <a:latin typeface="Arial" panose="020B0604020202020204" pitchFamily="34" charset="0"/>
                <a:cs typeface="Arial" panose="020B0604020202020204" pitchFamily="34" charset="0"/>
              </a:rPr>
              <a:t>Donna Villareal </a:t>
            </a:r>
            <a:r>
              <a:rPr lang="en-US" dirty="0">
                <a:latin typeface="Arial" panose="020B0604020202020204" pitchFamily="34" charset="0"/>
                <a:cs typeface="Arial" panose="020B0604020202020204" pitchFamily="34" charset="0"/>
                <a:hlinkClick r:id="rId3"/>
              </a:rPr>
              <a:t>Donna.Villareal@education.ohio.gov</a:t>
            </a:r>
            <a:r>
              <a:rPr lang="en-US" dirty="0">
                <a:latin typeface="Arial" panose="020B0604020202020204" pitchFamily="34" charset="0"/>
                <a:cs typeface="Arial" panose="020B0604020202020204" pitchFamily="34" charset="0"/>
              </a:rPr>
              <a:t> </a:t>
            </a:r>
          </a:p>
          <a:p>
            <a:pPr marL="0" indent="0" algn="ctr">
              <a:spcBef>
                <a:spcPts val="0"/>
              </a:spcBef>
              <a:buNone/>
            </a:pPr>
            <a:r>
              <a:rPr lang="en-US" dirty="0">
                <a:latin typeface="Arial" panose="020B0604020202020204" pitchFamily="34" charset="0"/>
                <a:cs typeface="Arial" panose="020B0604020202020204" pitchFamily="34" charset="0"/>
              </a:rPr>
              <a:t>(614) 466-4109</a:t>
            </a:r>
          </a:p>
          <a:p>
            <a:pPr marL="0" indent="0" algn="ctr">
              <a:spcBef>
                <a:spcPts val="0"/>
              </a:spcBef>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dirty="0">
                <a:latin typeface="Arial" panose="020B0604020202020204" pitchFamily="34" charset="0"/>
                <a:cs typeface="Arial" panose="020B0604020202020204" pitchFamily="34" charset="0"/>
              </a:rPr>
              <a:t>Matthew Imperato </a:t>
            </a:r>
            <a:r>
              <a:rPr lang="en-US" dirty="0">
                <a:latin typeface="Arial" panose="020B0604020202020204" pitchFamily="34" charset="0"/>
                <a:cs typeface="Arial" panose="020B0604020202020204" pitchFamily="34" charset="0"/>
                <a:hlinkClick r:id="rId4"/>
              </a:rPr>
              <a:t>Matthew.Imperato@education.ohio.gov</a:t>
            </a:r>
            <a:r>
              <a:rPr lang="en-US" dirty="0">
                <a:latin typeface="Arial" panose="020B0604020202020204" pitchFamily="34" charset="0"/>
                <a:cs typeface="Arial" panose="020B0604020202020204" pitchFamily="34" charset="0"/>
              </a:rPr>
              <a:t> </a:t>
            </a:r>
          </a:p>
          <a:p>
            <a:pPr marL="0" indent="0" algn="ctr">
              <a:spcBef>
                <a:spcPts val="0"/>
              </a:spcBef>
              <a:buNone/>
            </a:pPr>
            <a:r>
              <a:rPr lang="en-US" dirty="0">
                <a:latin typeface="Arial" panose="020B0604020202020204" pitchFamily="34" charset="0"/>
                <a:cs typeface="Arial" panose="020B0604020202020204" pitchFamily="34" charset="0"/>
              </a:rPr>
              <a:t>(614) 387-2250</a:t>
            </a:r>
            <a:endParaRPr lang="en-US" b="1" dirty="0">
              <a:solidFill>
                <a:srgbClr val="FF0000"/>
              </a:solidFill>
            </a:endParaRPr>
          </a:p>
          <a:p>
            <a:endParaRPr lang="en-US" dirty="0"/>
          </a:p>
        </p:txBody>
      </p:sp>
    </p:spTree>
    <p:extLst>
      <p:ext uri="{BB962C8B-B14F-4D97-AF65-F5344CB8AC3E}">
        <p14:creationId xmlns:p14="http://schemas.microsoft.com/office/powerpoint/2010/main" val="378020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85D4-FA39-45A0-B567-B65589457F57}"/>
              </a:ext>
            </a:extLst>
          </p:cNvPr>
          <p:cNvSpPr>
            <a:spLocks noGrp="1"/>
          </p:cNvSpPr>
          <p:nvPr>
            <p:ph type="title"/>
          </p:nvPr>
        </p:nvSpPr>
        <p:spPr>
          <a:xfrm>
            <a:off x="457200" y="457200"/>
            <a:ext cx="8229600" cy="1354217"/>
          </a:xfrm>
        </p:spPr>
        <p:txBody>
          <a:bodyPr/>
          <a:lstStyle/>
          <a:p>
            <a:pPr>
              <a:spcBef>
                <a:spcPts val="0"/>
              </a:spcBef>
            </a:pPr>
            <a:r>
              <a:rPr lang="en-US" sz="4400" dirty="0">
                <a:latin typeface="Arial" panose="020B0604020202020204" pitchFamily="34" charset="0"/>
                <a:cs typeface="Arial" panose="020B0604020202020204" pitchFamily="34" charset="0"/>
              </a:rPr>
              <a:t>English Language Proficiency Assessments</a:t>
            </a:r>
          </a:p>
        </p:txBody>
      </p:sp>
      <p:sp>
        <p:nvSpPr>
          <p:cNvPr id="3" name="Content Placeholder 2">
            <a:extLst>
              <a:ext uri="{FF2B5EF4-FFF2-40B4-BE49-F238E27FC236}">
                <a16:creationId xmlns:a16="http://schemas.microsoft.com/office/drawing/2014/main" id="{4B6BC85E-4FAF-4486-9CE4-16BCD1A9079A}"/>
              </a:ext>
            </a:extLst>
          </p:cNvPr>
          <p:cNvSpPr>
            <a:spLocks noGrp="1"/>
          </p:cNvSpPr>
          <p:nvPr>
            <p:ph idx="1"/>
          </p:nvPr>
        </p:nvSpPr>
        <p:spPr>
          <a:xfrm>
            <a:off x="457200" y="1922929"/>
            <a:ext cx="8229600" cy="4183192"/>
          </a:xfrm>
        </p:spPr>
        <p:txBody>
          <a:bodyPr/>
          <a:lstStyle/>
          <a:p>
            <a:pPr marL="0" indent="0" algn="ctr">
              <a:spcBef>
                <a:spcPts val="0"/>
              </a:spcBef>
              <a:buNone/>
            </a:pPr>
            <a:r>
              <a:rPr lang="en-US" dirty="0">
                <a:latin typeface="Arial" panose="020B0604020202020204" pitchFamily="34" charset="0"/>
                <a:cs typeface="Arial" panose="020B0604020202020204" pitchFamily="34" charset="0"/>
              </a:rPr>
              <a:t>David Brauer </a:t>
            </a:r>
            <a:r>
              <a:rPr lang="en-US" dirty="0">
                <a:latin typeface="Arial" panose="020B0604020202020204" pitchFamily="34" charset="0"/>
                <a:cs typeface="Arial" panose="020B0604020202020204" pitchFamily="34" charset="0"/>
                <a:hlinkClick r:id="rId3"/>
              </a:rPr>
              <a:t>David.Brauer@education.ohio.gov</a:t>
            </a:r>
            <a:r>
              <a:rPr lang="en-US" dirty="0">
                <a:latin typeface="Arial" panose="020B0604020202020204" pitchFamily="34" charset="0"/>
                <a:cs typeface="Arial" panose="020B0604020202020204" pitchFamily="34" charset="0"/>
              </a:rPr>
              <a:t> </a:t>
            </a:r>
          </a:p>
          <a:p>
            <a:pPr marL="0" indent="0" algn="ctr">
              <a:spcBef>
                <a:spcPts val="0"/>
              </a:spcBef>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dirty="0">
                <a:latin typeface="Arial" panose="020B0604020202020204" pitchFamily="34" charset="0"/>
                <a:cs typeface="Arial" panose="020B0604020202020204" pitchFamily="34" charset="0"/>
              </a:rPr>
              <a:t>Paula </a:t>
            </a:r>
            <a:r>
              <a:rPr lang="en-US" dirty="0" err="1">
                <a:latin typeface="Arial" panose="020B0604020202020204" pitchFamily="34" charset="0"/>
                <a:cs typeface="Arial" panose="020B0604020202020204" pitchFamily="34" charset="0"/>
              </a:rPr>
              <a:t>Mahaley</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Paula.Mahaley@education.ohio.gov</a:t>
            </a:r>
            <a:endParaRPr lang="en-US" dirty="0">
              <a:latin typeface="Arial" panose="020B0604020202020204" pitchFamily="34" charset="0"/>
              <a:cs typeface="Arial" panose="020B0604020202020204" pitchFamily="34" charset="0"/>
            </a:endParaRPr>
          </a:p>
          <a:p>
            <a:pPr marL="0" indent="0" algn="ctr">
              <a:spcBef>
                <a:spcPts val="0"/>
              </a:spcBef>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dirty="0">
                <a:latin typeface="Arial" panose="020B0604020202020204" pitchFamily="34" charset="0"/>
                <a:cs typeface="Arial" panose="020B0604020202020204" pitchFamily="34" charset="0"/>
              </a:rPr>
              <a:t>Kurt Taube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Kurt.Taube@education.ohio.gov</a:t>
            </a:r>
            <a:r>
              <a:rPr lang="en-US" dirty="0">
                <a:latin typeface="Arial" panose="020B0604020202020204" pitchFamily="34" charset="0"/>
                <a:cs typeface="Arial" panose="020B0604020202020204" pitchFamily="34" charset="0"/>
              </a:rPr>
              <a:t>  </a:t>
            </a:r>
          </a:p>
          <a:p>
            <a:pPr marL="0" indent="0" algn="ctr">
              <a:spcBef>
                <a:spcPts val="0"/>
              </a:spcBef>
              <a:buNone/>
            </a:pPr>
            <a:r>
              <a:rPr lang="en-US" dirty="0">
                <a:latin typeface="Arial" panose="020B0604020202020204" pitchFamily="34" charset="0"/>
                <a:cs typeface="Arial" panose="020B0604020202020204" pitchFamily="34" charset="0"/>
              </a:rPr>
              <a:t> (614) 466-0217 </a:t>
            </a:r>
          </a:p>
          <a:p>
            <a:endParaRPr lang="en-US" dirty="0"/>
          </a:p>
        </p:txBody>
      </p:sp>
    </p:spTree>
    <p:extLst>
      <p:ext uri="{BB962C8B-B14F-4D97-AF65-F5344CB8AC3E}">
        <p14:creationId xmlns:p14="http://schemas.microsoft.com/office/powerpoint/2010/main" val="408805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010-9740-4975-A879-8F976A6C4526}"/>
              </a:ext>
            </a:extLst>
          </p:cNvPr>
          <p:cNvSpPr>
            <a:spLocks noGrp="1"/>
          </p:cNvSpPr>
          <p:nvPr>
            <p:ph type="title"/>
          </p:nvPr>
        </p:nvSpPr>
        <p:spPr>
          <a:xfrm>
            <a:off x="457200" y="312896"/>
            <a:ext cx="8229600" cy="1292662"/>
          </a:xfrm>
        </p:spPr>
        <p:txBody>
          <a:bodyPr/>
          <a:lstStyle/>
          <a:p>
            <a:r>
              <a:rPr lang="en-US" dirty="0"/>
              <a:t>Nonpublic Ombudsman Under ESSA</a:t>
            </a:r>
          </a:p>
        </p:txBody>
      </p:sp>
      <p:sp>
        <p:nvSpPr>
          <p:cNvPr id="4" name="Content Placeholder 3">
            <a:extLst>
              <a:ext uri="{FF2B5EF4-FFF2-40B4-BE49-F238E27FC236}">
                <a16:creationId xmlns:a16="http://schemas.microsoft.com/office/drawing/2014/main" id="{54B2BC37-D5DB-4432-9F0E-F0579F0C6577}"/>
              </a:ext>
            </a:extLst>
          </p:cNvPr>
          <p:cNvSpPr>
            <a:spLocks noGrp="1"/>
          </p:cNvSpPr>
          <p:nvPr>
            <p:ph idx="1"/>
          </p:nvPr>
        </p:nvSpPr>
        <p:spPr>
          <a:xfrm>
            <a:off x="330200" y="2062759"/>
            <a:ext cx="8229600" cy="2001242"/>
          </a:xfrm>
        </p:spPr>
        <p:txBody>
          <a:bodyPr/>
          <a:lstStyle/>
          <a:p>
            <a:pPr marL="0" indent="0">
              <a:buNone/>
            </a:pPr>
            <a:r>
              <a:rPr lang="en-US" dirty="0"/>
              <a:t>“Ombudsman Procedures for Ensuring Equitable Services”</a:t>
            </a:r>
          </a:p>
          <a:p>
            <a:pPr marL="346075" lvl="1" indent="0">
              <a:buNone/>
            </a:pPr>
            <a:r>
              <a:rPr lang="en-US" dirty="0"/>
              <a:t>		</a:t>
            </a:r>
            <a:r>
              <a:rPr lang="en-US" dirty="0">
                <a:hlinkClick r:id="rId3"/>
              </a:rPr>
              <a:t>CCIP Note #403 November 2018</a:t>
            </a:r>
            <a:endParaRPr lang="en-US" dirty="0"/>
          </a:p>
          <a:p>
            <a:pPr marL="346075" lvl="1" indent="0">
              <a:buNone/>
            </a:pPr>
            <a:endParaRPr lang="en-US" dirty="0"/>
          </a:p>
          <a:p>
            <a:pPr marL="346075" lvl="1" indent="0" algn="ctr">
              <a:buNone/>
            </a:pPr>
            <a:r>
              <a:rPr lang="en-US" dirty="0">
                <a:hlinkClick r:id="rId4"/>
              </a:rPr>
              <a:t>Chantelle.carter@education.ohio.gov</a:t>
            </a:r>
            <a:r>
              <a:rPr lang="en-US" dirty="0"/>
              <a:t> </a:t>
            </a:r>
          </a:p>
          <a:p>
            <a:pPr marL="346075" lvl="1" indent="0" algn="ctr">
              <a:buNone/>
            </a:pPr>
            <a:r>
              <a:rPr lang="en-US" dirty="0"/>
              <a:t>614.466.5203</a:t>
            </a:r>
          </a:p>
          <a:p>
            <a:pPr marL="346075" lvl="1" indent="0">
              <a:buNone/>
            </a:pPr>
            <a:endParaRPr lang="en-US" dirty="0"/>
          </a:p>
        </p:txBody>
      </p:sp>
    </p:spTree>
    <p:extLst>
      <p:ext uri="{BB962C8B-B14F-4D97-AF65-F5344CB8AC3E}">
        <p14:creationId xmlns:p14="http://schemas.microsoft.com/office/powerpoint/2010/main" val="56737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5A033A-DF57-4CB0-A4BB-42D89F26AC78}"/>
              </a:ext>
            </a:extLst>
          </p:cNvPr>
          <p:cNvGrpSpPr/>
          <p:nvPr/>
        </p:nvGrpSpPr>
        <p:grpSpPr>
          <a:xfrm>
            <a:off x="-2" y="172693"/>
            <a:ext cx="9130978" cy="1540704"/>
            <a:chOff x="-5371145" y="-1143027"/>
            <a:chExt cx="9130978" cy="1540704"/>
          </a:xfrm>
        </p:grpSpPr>
        <p:sp>
          <p:nvSpPr>
            <p:cNvPr id="5" name="Rectangle 4">
              <a:extLst>
                <a:ext uri="{FF2B5EF4-FFF2-40B4-BE49-F238E27FC236}">
                  <a16:creationId xmlns:a16="http://schemas.microsoft.com/office/drawing/2014/main" id="{9BE3EADF-339A-447A-B4C4-516D472EBBA5}"/>
                </a:ext>
              </a:extLst>
            </p:cNvPr>
            <p:cNvSpPr/>
            <p:nvPr/>
          </p:nvSpPr>
          <p:spPr>
            <a:xfrm>
              <a:off x="-5371145" y="-1143027"/>
              <a:ext cx="9130978" cy="1540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54BC439-2999-409E-890C-82D96D1EFE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6342" y="-1040991"/>
              <a:ext cx="942711" cy="1054970"/>
            </a:xfrm>
            <a:prstGeom prst="rect">
              <a:avLst/>
            </a:prstGeom>
          </p:spPr>
        </p:pic>
        <p:pic>
          <p:nvPicPr>
            <p:cNvPr id="7" name="Picture 6">
              <a:extLst>
                <a:ext uri="{FF2B5EF4-FFF2-40B4-BE49-F238E27FC236}">
                  <a16:creationId xmlns:a16="http://schemas.microsoft.com/office/drawing/2014/main" id="{4857FDFD-0198-412F-A1A5-620542694D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564" y="-850331"/>
              <a:ext cx="828603" cy="673649"/>
            </a:xfrm>
            <a:prstGeom prst="rect">
              <a:avLst/>
            </a:prstGeom>
          </p:spPr>
        </p:pic>
        <p:pic>
          <p:nvPicPr>
            <p:cNvPr id="8" name="Picture 7" descr="facebook-logo.jpg">
              <a:extLst>
                <a:ext uri="{FF2B5EF4-FFF2-40B4-BE49-F238E27FC236}">
                  <a16:creationId xmlns:a16="http://schemas.microsoft.com/office/drawing/2014/main" id="{861CA4EC-7FE1-44FB-94E7-A4E4DC723EDB}"/>
                </a:ext>
              </a:extLst>
            </p:cNvPr>
            <p:cNvPicPr>
              <a:picLocks noChangeAspect="1"/>
            </p:cNvPicPr>
            <p:nvPr/>
          </p:nvPicPr>
          <p:blipFill>
            <a:blip r:embed="rId5"/>
            <a:stretch>
              <a:fillRect/>
            </a:stretch>
          </p:blipFill>
          <p:spPr>
            <a:xfrm>
              <a:off x="363981" y="-820622"/>
              <a:ext cx="1403066" cy="556550"/>
            </a:xfrm>
            <a:prstGeom prst="rect">
              <a:avLst/>
            </a:prstGeom>
          </p:spPr>
        </p:pic>
        <p:pic>
          <p:nvPicPr>
            <p:cNvPr id="9" name="Picture 8">
              <a:extLst>
                <a:ext uri="{FF2B5EF4-FFF2-40B4-BE49-F238E27FC236}">
                  <a16:creationId xmlns:a16="http://schemas.microsoft.com/office/drawing/2014/main" id="{8CE3C9D2-DC1C-4B71-96B3-F50780112B01}"/>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51320" y="-1100718"/>
              <a:ext cx="1104419" cy="1263911"/>
            </a:xfrm>
            <a:prstGeom prst="rect">
              <a:avLst/>
            </a:prstGeom>
          </p:spPr>
        </p:pic>
        <p:pic>
          <p:nvPicPr>
            <p:cNvPr id="10" name="Picture 9">
              <a:extLst>
                <a:ext uri="{FF2B5EF4-FFF2-40B4-BE49-F238E27FC236}">
                  <a16:creationId xmlns:a16="http://schemas.microsoft.com/office/drawing/2014/main" id="{FF2F8B8B-81AA-448A-8C30-069C1BD5B99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17258" y="-1056915"/>
              <a:ext cx="1104419" cy="1011902"/>
            </a:xfrm>
            <a:prstGeom prst="rect">
              <a:avLst/>
            </a:prstGeom>
          </p:spPr>
        </p:pic>
      </p:grpSp>
      <p:sp>
        <p:nvSpPr>
          <p:cNvPr id="11" name="Rectangle 10">
            <a:extLst>
              <a:ext uri="{FF2B5EF4-FFF2-40B4-BE49-F238E27FC236}">
                <a16:creationId xmlns:a16="http://schemas.microsoft.com/office/drawing/2014/main" id="{02A5A20E-88E0-4DE6-B162-B8F755D7D734}"/>
              </a:ext>
            </a:extLst>
          </p:cNvPr>
          <p:cNvSpPr/>
          <p:nvPr/>
        </p:nvSpPr>
        <p:spPr>
          <a:xfrm>
            <a:off x="-32786" y="1272017"/>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grpSp>
        <p:nvGrpSpPr>
          <p:cNvPr id="12" name="Group 11">
            <a:extLst>
              <a:ext uri="{FF2B5EF4-FFF2-40B4-BE49-F238E27FC236}">
                <a16:creationId xmlns:a16="http://schemas.microsoft.com/office/drawing/2014/main" id="{7577C375-D020-4A17-A175-84AB325F1A3A}"/>
              </a:ext>
            </a:extLst>
          </p:cNvPr>
          <p:cNvGrpSpPr/>
          <p:nvPr/>
        </p:nvGrpSpPr>
        <p:grpSpPr>
          <a:xfrm>
            <a:off x="0" y="1964647"/>
            <a:ext cx="9144000" cy="4887796"/>
            <a:chOff x="0" y="1964647"/>
            <a:chExt cx="9144000" cy="4887796"/>
          </a:xfrm>
        </p:grpSpPr>
        <p:pic>
          <p:nvPicPr>
            <p:cNvPr id="13" name="Picture 12">
              <a:extLst>
                <a:ext uri="{FF2B5EF4-FFF2-40B4-BE49-F238E27FC236}">
                  <a16:creationId xmlns:a16="http://schemas.microsoft.com/office/drawing/2014/main" id="{0E5DC2B3-3F3B-475A-97CD-296B35BAC2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2315919"/>
              <a:ext cx="9144000" cy="4536524"/>
            </a:xfrm>
            <a:prstGeom prst="rect">
              <a:avLst/>
            </a:prstGeom>
          </p:spPr>
        </p:pic>
        <p:sp>
          <p:nvSpPr>
            <p:cNvPr id="14" name="Oval 13">
              <a:extLst>
                <a:ext uri="{FF2B5EF4-FFF2-40B4-BE49-F238E27FC236}">
                  <a16:creationId xmlns:a16="http://schemas.microsoft.com/office/drawing/2014/main" id="{6B652E12-137D-4A7A-826E-3714A7C9DBE1}"/>
                </a:ext>
              </a:extLst>
            </p:cNvPr>
            <p:cNvSpPr/>
            <p:nvPr/>
          </p:nvSpPr>
          <p:spPr>
            <a:xfrm>
              <a:off x="3065157" y="1964647"/>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3160EB1-0E20-4234-B334-633DC97FCE74}"/>
                </a:ext>
              </a:extLst>
            </p:cNvPr>
            <p:cNvSpPr/>
            <p:nvPr/>
          </p:nvSpPr>
          <p:spPr>
            <a:xfrm>
              <a:off x="7378077" y="1997625"/>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66457022-7A20-4007-B455-8204BE9566D6}"/>
                </a:ext>
              </a:extLst>
            </p:cNvPr>
            <p:cNvSpPr/>
            <p:nvPr/>
          </p:nvSpPr>
          <p:spPr>
            <a:xfrm>
              <a:off x="1691641" y="2094588"/>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B63857C6-35C8-422C-BD7F-9560DC0DA36F}"/>
                </a:ext>
              </a:extLst>
            </p:cNvPr>
            <p:cNvSpPr/>
            <p:nvPr/>
          </p:nvSpPr>
          <p:spPr>
            <a:xfrm>
              <a:off x="5979794" y="2142772"/>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6448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29E07-7167-4B5C-8126-9BC6FF9093F9}"/>
              </a:ext>
            </a:extLst>
          </p:cNvPr>
          <p:cNvSpPr/>
          <p:nvPr/>
        </p:nvSpPr>
        <p:spPr>
          <a:xfrm>
            <a:off x="0" y="0"/>
            <a:ext cx="9144000" cy="3202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7B0384EC-953C-40F9-924D-997D0FE29842}"/>
              </a:ext>
            </a:extLst>
          </p:cNvPr>
          <p:cNvSpPr>
            <a:spLocks noGrp="1"/>
          </p:cNvSpPr>
          <p:nvPr>
            <p:ph type="title"/>
          </p:nvPr>
        </p:nvSpPr>
        <p:spPr>
          <a:xfrm>
            <a:off x="476249" y="195996"/>
            <a:ext cx="8229600" cy="1661993"/>
          </a:xfrm>
          <a:noFill/>
        </p:spPr>
        <p:txBody>
          <a:bodyPr/>
          <a:lstStyle/>
          <a:p>
            <a:r>
              <a:rPr lang="en-US" sz="5400" dirty="0">
                <a:solidFill>
                  <a:schemeClr val="tx1">
                    <a:lumMod val="95000"/>
                    <a:lumOff val="5000"/>
                  </a:schemeClr>
                </a:solidFill>
                <a:effectLst>
                  <a:outerShdw blurRad="38100" dist="38100" dir="2700000" algn="tl">
                    <a:srgbClr val="000000">
                      <a:alpha val="43137"/>
                    </a:srgbClr>
                  </a:outerShdw>
                </a:effectLst>
              </a:rPr>
              <a:t>Share your learning community with us!</a:t>
            </a:r>
          </a:p>
        </p:txBody>
      </p:sp>
      <p:sp>
        <p:nvSpPr>
          <p:cNvPr id="6" name="Title 1">
            <a:extLst>
              <a:ext uri="{FF2B5EF4-FFF2-40B4-BE49-F238E27FC236}">
                <a16:creationId xmlns:a16="http://schemas.microsoft.com/office/drawing/2014/main" id="{7664B49A-5BFD-4C6F-8FA0-E432860866C7}"/>
              </a:ext>
            </a:extLst>
          </p:cNvPr>
          <p:cNvSpPr txBox="1">
            <a:spLocks/>
          </p:cNvSpPr>
          <p:nvPr/>
        </p:nvSpPr>
        <p:spPr>
          <a:xfrm>
            <a:off x="457200" y="1857989"/>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0E6FDBC1-1808-4B4C-81B6-12E5E46328DF}"/>
              </a:ext>
            </a:extLst>
          </p:cNvPr>
          <p:cNvSpPr txBox="1">
            <a:spLocks/>
          </p:cNvSpPr>
          <p:nvPr/>
        </p:nvSpPr>
        <p:spPr>
          <a:xfrm>
            <a:off x="457200" y="3637956"/>
            <a:ext cx="8229600" cy="923330"/>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AECF43F8-6A12-493D-9B39-1F780C7F0314}"/>
              </a:ext>
            </a:extLst>
          </p:cNvPr>
          <p:cNvSpPr txBox="1">
            <a:spLocks/>
          </p:cNvSpPr>
          <p:nvPr/>
        </p:nvSpPr>
        <p:spPr>
          <a:xfrm>
            <a:off x="457200" y="4630680"/>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a:extLst>
              <a:ext uri="{FF2B5EF4-FFF2-40B4-BE49-F238E27FC236}">
                <a16:creationId xmlns:a16="http://schemas.microsoft.com/office/drawing/2014/main" id="{6E34839D-3D58-4F84-BE13-010C2889688F}"/>
              </a:ext>
            </a:extLst>
          </p:cNvPr>
          <p:cNvCxnSpPr/>
          <p:nvPr/>
        </p:nvCxnSpPr>
        <p:spPr>
          <a:xfrm>
            <a:off x="0" y="3271500"/>
            <a:ext cx="91440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6B4AC5FF-4E65-453B-97E9-141197AB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1338" y="2927447"/>
            <a:ext cx="828603" cy="67364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B6E9050-ADE4-465E-B59A-B946A16DA6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796" y="2867430"/>
            <a:ext cx="781956" cy="781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918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24A-1C82-4473-94F3-623CDF9A6411}"/>
              </a:ext>
            </a:extLst>
          </p:cNvPr>
          <p:cNvSpPr>
            <a:spLocks noGrp="1"/>
          </p:cNvSpPr>
          <p:nvPr>
            <p:ph type="title"/>
          </p:nvPr>
        </p:nvSpPr>
        <p:spPr>
          <a:xfrm>
            <a:off x="457200" y="457200"/>
            <a:ext cx="8229600" cy="646331"/>
          </a:xfrm>
        </p:spPr>
        <p:txBody>
          <a:bodyPr/>
          <a:lstStyle/>
          <a:p>
            <a:r>
              <a:rPr lang="en-US" dirty="0"/>
              <a:t>Obligations to English Learners</a:t>
            </a:r>
          </a:p>
        </p:txBody>
      </p:sp>
      <p:sp>
        <p:nvSpPr>
          <p:cNvPr id="3" name="Content Placeholder 2">
            <a:extLst>
              <a:ext uri="{FF2B5EF4-FFF2-40B4-BE49-F238E27FC236}">
                <a16:creationId xmlns:a16="http://schemas.microsoft.com/office/drawing/2014/main" id="{2D9698A4-A0CE-40B0-A6B1-14CD77F232D6}"/>
              </a:ext>
            </a:extLst>
          </p:cNvPr>
          <p:cNvSpPr>
            <a:spLocks noGrp="1"/>
          </p:cNvSpPr>
          <p:nvPr>
            <p:ph idx="1"/>
          </p:nvPr>
        </p:nvSpPr>
        <p:spPr>
          <a:xfrm>
            <a:off x="457200" y="1351554"/>
            <a:ext cx="8229600" cy="4749209"/>
          </a:xfrm>
        </p:spPr>
        <p:txBody>
          <a:bodyPr/>
          <a:lstStyle/>
          <a:p>
            <a:pPr marL="514350" indent="-514350">
              <a:spcAft>
                <a:spcPts val="1800"/>
              </a:spcAft>
              <a:buAutoNum type="arabicPeriod"/>
            </a:pPr>
            <a:r>
              <a:rPr lang="en-US" sz="2800" dirty="0">
                <a:solidFill>
                  <a:srgbClr val="C00000"/>
                </a:solidFill>
              </a:rPr>
              <a:t>Identify and assess all potential English learner students</a:t>
            </a:r>
          </a:p>
          <a:p>
            <a:pPr marL="514350" indent="-514350">
              <a:spcAft>
                <a:spcPts val="1800"/>
              </a:spcAft>
              <a:buAutoNum type="arabicPeriod"/>
            </a:pPr>
            <a:r>
              <a:rPr lang="en-US" sz="2800" dirty="0">
                <a:solidFill>
                  <a:srgbClr val="C00000"/>
                </a:solidFill>
              </a:rPr>
              <a:t>Provide language assistance</a:t>
            </a:r>
          </a:p>
          <a:p>
            <a:pPr marL="514350" indent="-514350">
              <a:spcAft>
                <a:spcPts val="1800"/>
              </a:spcAft>
              <a:buAutoNum type="arabicPeriod"/>
            </a:pPr>
            <a:r>
              <a:rPr lang="en-US" sz="2800" dirty="0">
                <a:solidFill>
                  <a:srgbClr val="C00000"/>
                </a:solidFill>
              </a:rPr>
              <a:t>Staff and support an English learner program</a:t>
            </a:r>
          </a:p>
          <a:p>
            <a:pPr marL="514350" indent="-514350">
              <a:spcAft>
                <a:spcPts val="1800"/>
              </a:spcAft>
              <a:buAutoNum type="arabicPeriod"/>
            </a:pPr>
            <a:r>
              <a:rPr lang="en-US" sz="2800" dirty="0">
                <a:solidFill>
                  <a:srgbClr val="C00000"/>
                </a:solidFill>
              </a:rPr>
              <a:t>Provide meaningful access to all curricular and extracurricular programs</a:t>
            </a:r>
          </a:p>
          <a:p>
            <a:pPr marL="514350" indent="-514350">
              <a:spcAft>
                <a:spcPts val="1800"/>
              </a:spcAft>
              <a:buAutoNum type="arabicPeriod"/>
            </a:pPr>
            <a:r>
              <a:rPr lang="en-US" sz="2800" dirty="0">
                <a:solidFill>
                  <a:srgbClr val="C00000"/>
                </a:solidFill>
              </a:rPr>
              <a:t>Avoid unnecessary segregation of English learner students </a:t>
            </a:r>
          </a:p>
        </p:txBody>
      </p:sp>
    </p:spTree>
    <p:extLst>
      <p:ext uri="{BB962C8B-B14F-4D97-AF65-F5344CB8AC3E}">
        <p14:creationId xmlns:p14="http://schemas.microsoft.com/office/powerpoint/2010/main" val="32597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75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75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24A-1C82-4473-94F3-623CDF9A6411}"/>
              </a:ext>
            </a:extLst>
          </p:cNvPr>
          <p:cNvSpPr>
            <a:spLocks noGrp="1"/>
          </p:cNvSpPr>
          <p:nvPr>
            <p:ph type="title"/>
          </p:nvPr>
        </p:nvSpPr>
        <p:spPr>
          <a:xfrm>
            <a:off x="457200" y="457200"/>
            <a:ext cx="8229600" cy="646331"/>
          </a:xfrm>
        </p:spPr>
        <p:txBody>
          <a:bodyPr/>
          <a:lstStyle/>
          <a:p>
            <a:r>
              <a:rPr lang="en-US" dirty="0"/>
              <a:t>Obligations to English Learners</a:t>
            </a:r>
          </a:p>
        </p:txBody>
      </p:sp>
      <p:sp>
        <p:nvSpPr>
          <p:cNvPr id="3" name="Content Placeholder 2">
            <a:extLst>
              <a:ext uri="{FF2B5EF4-FFF2-40B4-BE49-F238E27FC236}">
                <a16:creationId xmlns:a16="http://schemas.microsoft.com/office/drawing/2014/main" id="{2D9698A4-A0CE-40B0-A6B1-14CD77F232D6}"/>
              </a:ext>
            </a:extLst>
          </p:cNvPr>
          <p:cNvSpPr>
            <a:spLocks noGrp="1"/>
          </p:cNvSpPr>
          <p:nvPr>
            <p:ph idx="1"/>
          </p:nvPr>
        </p:nvSpPr>
        <p:spPr>
          <a:xfrm>
            <a:off x="457200" y="1196719"/>
            <a:ext cx="8229600" cy="4525963"/>
          </a:xfrm>
        </p:spPr>
        <p:txBody>
          <a:bodyPr/>
          <a:lstStyle/>
          <a:p>
            <a:pPr marL="514350" indent="-514350">
              <a:spcAft>
                <a:spcPts val="1600"/>
              </a:spcAft>
              <a:buAutoNum type="arabicPeriod" startAt="6"/>
            </a:pPr>
            <a:r>
              <a:rPr lang="en-US" sz="2600" dirty="0">
                <a:solidFill>
                  <a:srgbClr val="C00000"/>
                </a:solidFill>
              </a:rPr>
              <a:t>Evaluate students for special education and provide dual services</a:t>
            </a:r>
          </a:p>
          <a:p>
            <a:pPr marL="514350" indent="-514350">
              <a:spcAft>
                <a:spcPts val="1600"/>
              </a:spcAft>
              <a:buAutoNum type="arabicPeriod" startAt="6"/>
            </a:pPr>
            <a:r>
              <a:rPr lang="en-US" sz="2600" dirty="0">
                <a:solidFill>
                  <a:srgbClr val="C00000"/>
                </a:solidFill>
              </a:rPr>
              <a:t>Meet the needs of students who opt out of English learner programs</a:t>
            </a:r>
          </a:p>
          <a:p>
            <a:pPr marL="514350" indent="-514350">
              <a:spcAft>
                <a:spcPts val="1600"/>
              </a:spcAft>
              <a:buAutoNum type="arabicPeriod" startAt="6"/>
            </a:pPr>
            <a:r>
              <a:rPr lang="en-US" sz="2600" dirty="0">
                <a:solidFill>
                  <a:srgbClr val="C00000"/>
                </a:solidFill>
              </a:rPr>
              <a:t>Monitor and exit students from English learner programs </a:t>
            </a:r>
          </a:p>
          <a:p>
            <a:pPr marL="514350" indent="-514350">
              <a:spcAft>
                <a:spcPts val="1600"/>
              </a:spcAft>
              <a:buAutoNum type="arabicPeriod" startAt="6"/>
            </a:pPr>
            <a:r>
              <a:rPr lang="en-US" sz="2600" dirty="0">
                <a:solidFill>
                  <a:srgbClr val="C00000"/>
                </a:solidFill>
              </a:rPr>
              <a:t>Evaluate the effectiveness of the English learner  program(s) </a:t>
            </a:r>
          </a:p>
          <a:p>
            <a:pPr marL="514350" indent="-514350">
              <a:spcAft>
                <a:spcPts val="1600"/>
              </a:spcAft>
              <a:buAutoNum type="arabicPeriod" startAt="6"/>
            </a:pPr>
            <a:r>
              <a:rPr lang="en-US" sz="2600" dirty="0">
                <a:solidFill>
                  <a:srgbClr val="C00000"/>
                </a:solidFill>
              </a:rPr>
              <a:t>Ensure meaningful communication with limited English proficient parents</a:t>
            </a:r>
          </a:p>
          <a:p>
            <a:pPr marL="0" indent="0">
              <a:spcAft>
                <a:spcPts val="1800"/>
              </a:spcAft>
              <a:buNone/>
            </a:pPr>
            <a:endParaRPr lang="en-US" sz="2600" dirty="0"/>
          </a:p>
        </p:txBody>
      </p:sp>
    </p:spTree>
    <p:extLst>
      <p:ext uri="{BB962C8B-B14F-4D97-AF65-F5344CB8AC3E}">
        <p14:creationId xmlns:p14="http://schemas.microsoft.com/office/powerpoint/2010/main" val="177321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75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75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492"/>
            <a:ext cx="8229600" cy="1292662"/>
          </a:xfrm>
        </p:spPr>
        <p:txBody>
          <a:bodyPr/>
          <a:lstStyle/>
          <a:p>
            <a:r>
              <a:rPr lang="en-US" dirty="0"/>
              <a:t>General Funds for </a:t>
            </a:r>
            <a:br>
              <a:rPr lang="en-US" dirty="0"/>
            </a:br>
            <a:r>
              <a:rPr lang="en-US" dirty="0"/>
              <a:t>Ohio’s English Learners</a:t>
            </a:r>
          </a:p>
        </p:txBody>
      </p:sp>
      <p:grpSp>
        <p:nvGrpSpPr>
          <p:cNvPr id="3" name="Group 2">
            <a:extLst>
              <a:ext uri="{FF2B5EF4-FFF2-40B4-BE49-F238E27FC236}">
                <a16:creationId xmlns:a16="http://schemas.microsoft.com/office/drawing/2014/main" id="{36235D0B-724D-459D-A7D2-758B5A65E338}"/>
              </a:ext>
            </a:extLst>
          </p:cNvPr>
          <p:cNvGrpSpPr/>
          <p:nvPr/>
        </p:nvGrpSpPr>
        <p:grpSpPr>
          <a:xfrm>
            <a:off x="457202" y="1961347"/>
            <a:ext cx="8229598" cy="4234545"/>
            <a:chOff x="457200" y="1632855"/>
            <a:chExt cx="8229598" cy="4234545"/>
          </a:xfrm>
        </p:grpSpPr>
        <p:sp>
          <p:nvSpPr>
            <p:cNvPr id="4" name="Freeform: Shape 3">
              <a:extLst>
                <a:ext uri="{FF2B5EF4-FFF2-40B4-BE49-F238E27FC236}">
                  <a16:creationId xmlns:a16="http://schemas.microsoft.com/office/drawing/2014/main" id="{E71700D0-8AB0-4400-B602-DD352339DD3E}"/>
                </a:ext>
              </a:extLst>
            </p:cNvPr>
            <p:cNvSpPr/>
            <p:nvPr/>
          </p:nvSpPr>
          <p:spPr>
            <a:xfrm>
              <a:off x="457200" y="1632855"/>
              <a:ext cx="2571749" cy="4234545"/>
            </a:xfrm>
            <a:custGeom>
              <a:avLst/>
              <a:gdLst>
                <a:gd name="connsiteX0" fmla="*/ 0 w 2571749"/>
                <a:gd name="connsiteY0" fmla="*/ 0 h 4234545"/>
                <a:gd name="connsiteX1" fmla="*/ 2571749 w 2571749"/>
                <a:gd name="connsiteY1" fmla="*/ 0 h 4234545"/>
                <a:gd name="connsiteX2" fmla="*/ 2571749 w 2571749"/>
                <a:gd name="connsiteY2" fmla="*/ 4234545 h 4234545"/>
                <a:gd name="connsiteX3" fmla="*/ 0 w 2571749"/>
                <a:gd name="connsiteY3" fmla="*/ 4234545 h 4234545"/>
                <a:gd name="connsiteX4" fmla="*/ 0 w 2571749"/>
                <a:gd name="connsiteY4" fmla="*/ 0 h 423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4234545">
                  <a:moveTo>
                    <a:pt x="0" y="0"/>
                  </a:moveTo>
                  <a:lnTo>
                    <a:pt x="2571749" y="0"/>
                  </a:lnTo>
                  <a:lnTo>
                    <a:pt x="2571749" y="4234545"/>
                  </a:lnTo>
                  <a:lnTo>
                    <a:pt x="0" y="4234545"/>
                  </a:lnTo>
                  <a:lnTo>
                    <a:pt x="0" y="0"/>
                  </a:lnTo>
                  <a:close/>
                </a:path>
              </a:pathLst>
            </a:custGeom>
            <a:solidFill>
              <a:srgbClr val="74A8D1"/>
            </a:solidFill>
            <a:effectLst>
              <a:outerShdw blurRad="50800" dist="50800" dir="5400000" algn="ctr" rotWithShape="0">
                <a:srgbClr val="000000">
                  <a:alpha val="43137"/>
                </a:srgb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a:r>
                <a:rPr lang="en-US" sz="4000" b="1" dirty="0">
                  <a:latin typeface="Arial" panose="020B0604020202020204" pitchFamily="34" charset="0"/>
                  <a:cs typeface="Arial" panose="020B0604020202020204" pitchFamily="34" charset="0"/>
                </a:rPr>
                <a:t>$1,515 </a:t>
              </a:r>
            </a:p>
            <a:p>
              <a:pPr lvl="0" algn="ctr"/>
              <a:r>
                <a:rPr lang="en-US" sz="4000" dirty="0">
                  <a:latin typeface="Arial" panose="020B0604020202020204" pitchFamily="34" charset="0"/>
                  <a:cs typeface="Arial" panose="020B0604020202020204" pitchFamily="34" charset="0"/>
                </a:rPr>
                <a:t> first year</a:t>
              </a:r>
            </a:p>
          </p:txBody>
        </p:sp>
        <p:sp>
          <p:nvSpPr>
            <p:cNvPr id="6" name="Freeform: Shape 5">
              <a:extLst>
                <a:ext uri="{FF2B5EF4-FFF2-40B4-BE49-F238E27FC236}">
                  <a16:creationId xmlns:a16="http://schemas.microsoft.com/office/drawing/2014/main" id="{8AE3E7D7-52E4-49FF-8ACA-A953167DCD5E}"/>
                </a:ext>
              </a:extLst>
            </p:cNvPr>
            <p:cNvSpPr/>
            <p:nvPr/>
          </p:nvSpPr>
          <p:spPr>
            <a:xfrm>
              <a:off x="3286125" y="1654627"/>
              <a:ext cx="2571749" cy="4191000"/>
            </a:xfrm>
            <a:custGeom>
              <a:avLst/>
              <a:gdLst>
                <a:gd name="connsiteX0" fmla="*/ 0 w 2571749"/>
                <a:gd name="connsiteY0" fmla="*/ 0 h 4191000"/>
                <a:gd name="connsiteX1" fmla="*/ 2571749 w 2571749"/>
                <a:gd name="connsiteY1" fmla="*/ 0 h 4191000"/>
                <a:gd name="connsiteX2" fmla="*/ 2571749 w 2571749"/>
                <a:gd name="connsiteY2" fmla="*/ 4191000 h 4191000"/>
                <a:gd name="connsiteX3" fmla="*/ 0 w 2571749"/>
                <a:gd name="connsiteY3" fmla="*/ 4191000 h 4191000"/>
                <a:gd name="connsiteX4" fmla="*/ 0 w 2571749"/>
                <a:gd name="connsiteY4" fmla="*/ 0 h 419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4191000">
                  <a:moveTo>
                    <a:pt x="0" y="0"/>
                  </a:moveTo>
                  <a:lnTo>
                    <a:pt x="2571749" y="0"/>
                  </a:lnTo>
                  <a:lnTo>
                    <a:pt x="2571749" y="4191000"/>
                  </a:lnTo>
                  <a:lnTo>
                    <a:pt x="0" y="4191000"/>
                  </a:lnTo>
                  <a:lnTo>
                    <a:pt x="0" y="0"/>
                  </a:lnTo>
                  <a:close/>
                </a:path>
              </a:pathLst>
            </a:custGeom>
            <a:effectLst>
              <a:outerShdw blurRad="50800" dist="50800" dir="5400000" algn="ctr" rotWithShape="0">
                <a:srgbClr val="000000">
                  <a:alpha val="43137"/>
                </a:srgb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a:r>
                <a:rPr lang="en-US" sz="4000" b="1" dirty="0">
                  <a:latin typeface="Arial" panose="020B0604020202020204" pitchFamily="34" charset="0"/>
                  <a:cs typeface="Arial" panose="020B0604020202020204" pitchFamily="34" charset="0"/>
                </a:rPr>
                <a:t>$1,136 </a:t>
              </a:r>
            </a:p>
            <a:p>
              <a:pPr lvl="0" algn="ctr"/>
              <a:r>
                <a:rPr lang="en-US" sz="4000" dirty="0">
                  <a:latin typeface="Arial" panose="020B0604020202020204" pitchFamily="34" charset="0"/>
                  <a:cs typeface="Arial" panose="020B0604020202020204" pitchFamily="34" charset="0"/>
                </a:rPr>
                <a:t>2+ years</a:t>
              </a:r>
            </a:p>
          </p:txBody>
        </p:sp>
        <p:sp>
          <p:nvSpPr>
            <p:cNvPr id="7" name="Freeform: Shape 6">
              <a:extLst>
                <a:ext uri="{FF2B5EF4-FFF2-40B4-BE49-F238E27FC236}">
                  <a16:creationId xmlns:a16="http://schemas.microsoft.com/office/drawing/2014/main" id="{6E7FD862-C6E7-4039-85A6-28C1ED1455B4}"/>
                </a:ext>
              </a:extLst>
            </p:cNvPr>
            <p:cNvSpPr/>
            <p:nvPr/>
          </p:nvSpPr>
          <p:spPr>
            <a:xfrm>
              <a:off x="6115049" y="1665513"/>
              <a:ext cx="2571749" cy="4169228"/>
            </a:xfrm>
            <a:custGeom>
              <a:avLst/>
              <a:gdLst>
                <a:gd name="connsiteX0" fmla="*/ 0 w 2571749"/>
                <a:gd name="connsiteY0" fmla="*/ 0 h 4169228"/>
                <a:gd name="connsiteX1" fmla="*/ 2571749 w 2571749"/>
                <a:gd name="connsiteY1" fmla="*/ 0 h 4169228"/>
                <a:gd name="connsiteX2" fmla="*/ 2571749 w 2571749"/>
                <a:gd name="connsiteY2" fmla="*/ 4169228 h 4169228"/>
                <a:gd name="connsiteX3" fmla="*/ 0 w 2571749"/>
                <a:gd name="connsiteY3" fmla="*/ 4169228 h 4169228"/>
                <a:gd name="connsiteX4" fmla="*/ 0 w 2571749"/>
                <a:gd name="connsiteY4" fmla="*/ 0 h 416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4169228">
                  <a:moveTo>
                    <a:pt x="0" y="0"/>
                  </a:moveTo>
                  <a:lnTo>
                    <a:pt x="2571749" y="0"/>
                  </a:lnTo>
                  <a:lnTo>
                    <a:pt x="2571749" y="4169228"/>
                  </a:lnTo>
                  <a:lnTo>
                    <a:pt x="0" y="4169228"/>
                  </a:lnTo>
                  <a:lnTo>
                    <a:pt x="0" y="0"/>
                  </a:lnTo>
                  <a:close/>
                </a:path>
              </a:pathLst>
            </a:custGeom>
            <a:solidFill>
              <a:srgbClr val="D19D10"/>
            </a:solidFill>
            <a:effectLst>
              <a:outerShdw blurRad="50800" dist="50800" dir="5400000" algn="ctr" rotWithShape="0">
                <a:srgbClr val="000000">
                  <a:alpha val="43137"/>
                </a:srgb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a:r>
                <a:rPr lang="en-US" sz="4000" b="1" dirty="0">
                  <a:latin typeface="Arial" panose="020B0604020202020204" pitchFamily="34" charset="0"/>
                  <a:cs typeface="Arial" panose="020B0604020202020204" pitchFamily="34" charset="0"/>
                </a:rPr>
                <a:t>$758</a:t>
              </a:r>
            </a:p>
            <a:p>
              <a:pPr lvl="0" algn="ctr"/>
              <a:r>
                <a:rPr lang="en-US" sz="4000" dirty="0">
                  <a:latin typeface="Arial" panose="020B0604020202020204" pitchFamily="34" charset="0"/>
                  <a:cs typeface="Arial" panose="020B0604020202020204" pitchFamily="34" charset="0"/>
                </a:rPr>
                <a:t>almost proficient</a:t>
              </a:r>
            </a:p>
          </p:txBody>
        </p:sp>
      </p:grpSp>
      <p:sp>
        <p:nvSpPr>
          <p:cNvPr id="8" name="Rectangle 7">
            <a:extLst>
              <a:ext uri="{FF2B5EF4-FFF2-40B4-BE49-F238E27FC236}">
                <a16:creationId xmlns:a16="http://schemas.microsoft.com/office/drawing/2014/main" id="{F52A1033-7861-436E-998C-E22A00DC2922}"/>
              </a:ext>
            </a:extLst>
          </p:cNvPr>
          <p:cNvSpPr/>
          <p:nvPr/>
        </p:nvSpPr>
        <p:spPr>
          <a:xfrm>
            <a:off x="188259" y="2177143"/>
            <a:ext cx="8700247" cy="729341"/>
          </a:xfrm>
          <a:prstGeom prst="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hlinkClick r:id="rId3"/>
              </a:rPr>
              <a:t>Ohio Revised Code 3317.016</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1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3D8E-83DE-4479-A204-31ED5501D86C}"/>
              </a:ext>
            </a:extLst>
          </p:cNvPr>
          <p:cNvSpPr>
            <a:spLocks noGrp="1"/>
          </p:cNvSpPr>
          <p:nvPr>
            <p:ph type="title"/>
          </p:nvPr>
        </p:nvSpPr>
        <p:spPr>
          <a:xfrm>
            <a:off x="125506" y="337602"/>
            <a:ext cx="9018494" cy="6063198"/>
          </a:xfrm>
        </p:spPr>
        <p:txBody>
          <a:bodyPr/>
          <a:lstStyle/>
          <a:p>
            <a:pPr lvl="0">
              <a:spcBef>
                <a:spcPts val="0"/>
              </a:spcBef>
              <a:spcAft>
                <a:spcPts val="1800"/>
              </a:spcAft>
            </a:pPr>
            <a:r>
              <a:rPr lang="en-US" dirty="0">
                <a:hlinkClick r:id="rId3"/>
              </a:rPr>
              <a:t>  </a:t>
            </a:r>
            <a:br>
              <a:rPr lang="en-US" dirty="0">
                <a:hlinkClick r:id="rId3"/>
              </a:rPr>
            </a:br>
            <a:r>
              <a:rPr lang="en-US" sz="3200" dirty="0">
                <a:hlinkClick r:id="rId3"/>
              </a:rPr>
              <a:t>Civil Rights for English Learners</a:t>
            </a:r>
            <a:br>
              <a:rPr lang="en-US" sz="6600" dirty="0"/>
            </a:br>
            <a:br>
              <a:rPr lang="en-US" sz="3200" dirty="0"/>
            </a:br>
            <a:r>
              <a:rPr lang="en-US" sz="3200" dirty="0">
                <a:hlinkClick r:id="rId4"/>
              </a:rPr>
              <a:t>English Learners Dear Colleague Letter</a:t>
            </a:r>
            <a:br>
              <a:rPr lang="en-US" sz="3200" dirty="0"/>
            </a:br>
            <a:r>
              <a:rPr lang="en-US" sz="3200" dirty="0">
                <a:solidFill>
                  <a:schemeClr val="tx1"/>
                </a:solidFill>
              </a:rPr>
              <a:t>Outlines 10 obligations to English Learners</a:t>
            </a:r>
            <a:br>
              <a:rPr lang="en-US" sz="3200" dirty="0"/>
            </a:br>
            <a:br>
              <a:rPr lang="en-US" sz="3200" dirty="0"/>
            </a:br>
            <a:r>
              <a:rPr lang="en-US" sz="3200" dirty="0">
                <a:hlinkClick r:id="rId5"/>
              </a:rPr>
              <a:t>English Learner Toolkit</a:t>
            </a:r>
            <a:br>
              <a:rPr lang="en-US" sz="3200" dirty="0"/>
            </a:br>
            <a:r>
              <a:rPr lang="en-US" sz="3200" dirty="0">
                <a:solidFill>
                  <a:schemeClr val="tx1"/>
                </a:solidFill>
              </a:rPr>
              <a:t>Provides practical resources to help meet our obligations to English Learners</a:t>
            </a:r>
            <a:br>
              <a:rPr lang="en-US" sz="3200" dirty="0"/>
            </a:br>
            <a:br>
              <a:rPr lang="en-US" sz="3200" dirty="0"/>
            </a:br>
            <a:r>
              <a:rPr lang="en-US" sz="3200" dirty="0">
                <a:solidFill>
                  <a:schemeClr val="tx1"/>
                </a:solidFill>
              </a:rPr>
              <a:t>Guidelines for identifying English Learners in Ohio on </a:t>
            </a:r>
            <a:r>
              <a:rPr lang="en-US" sz="3200" dirty="0">
                <a:solidFill>
                  <a:schemeClr val="tx1"/>
                </a:solidFill>
                <a:hlinkClick r:id="rId6"/>
              </a:rPr>
              <a:t>Lau webpage</a:t>
            </a:r>
            <a:endParaRPr lang="en-US" sz="3200" dirty="0"/>
          </a:p>
        </p:txBody>
      </p:sp>
      <p:sp>
        <p:nvSpPr>
          <p:cNvPr id="4" name="Title 1">
            <a:extLst>
              <a:ext uri="{FF2B5EF4-FFF2-40B4-BE49-F238E27FC236}">
                <a16:creationId xmlns:a16="http://schemas.microsoft.com/office/drawing/2014/main" id="{1336B272-B053-43D6-9E22-F8B24D037C3C}"/>
              </a:ext>
            </a:extLst>
          </p:cNvPr>
          <p:cNvSpPr txBox="1">
            <a:spLocks/>
          </p:cNvSpPr>
          <p:nvPr/>
        </p:nvSpPr>
        <p:spPr>
          <a:xfrm>
            <a:off x="457200" y="134034"/>
            <a:ext cx="8229600" cy="646331"/>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a:t>Federal Obligations </a:t>
            </a:r>
          </a:p>
        </p:txBody>
      </p:sp>
    </p:spTree>
    <p:extLst>
      <p:ext uri="{BB962C8B-B14F-4D97-AF65-F5344CB8AC3E}">
        <p14:creationId xmlns:p14="http://schemas.microsoft.com/office/powerpoint/2010/main" val="32561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2936501"/>
            <a:ext cx="8229600" cy="1292662"/>
          </a:xfrm>
        </p:spPr>
        <p:txBody>
          <a:bodyPr/>
          <a:lstStyle/>
          <a:p>
            <a:pPr algn="ctr"/>
            <a:r>
              <a:rPr lang="en-US" dirty="0"/>
              <a:t>Title III Allocations and Guidance</a:t>
            </a:r>
          </a:p>
        </p:txBody>
      </p:sp>
      <p:sp>
        <p:nvSpPr>
          <p:cNvPr id="5" name="Content Placeholder 2"/>
          <p:cNvSpPr txBox="1">
            <a:spLocks/>
          </p:cNvSpPr>
          <p:nvPr/>
        </p:nvSpPr>
        <p:spPr>
          <a:xfrm>
            <a:off x="1023615" y="1491589"/>
            <a:ext cx="1540627" cy="362960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3900" b="1" dirty="0">
                <a:solidFill>
                  <a:srgbClr val="C00000"/>
                </a:solidFill>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12495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4244"/>
            <a:ext cx="8229600" cy="646331"/>
          </a:xfrm>
        </p:spPr>
        <p:txBody>
          <a:bodyPr/>
          <a:lstStyle/>
          <a:p>
            <a:r>
              <a:rPr lang="en-US" dirty="0"/>
              <a:t>Title III Allocations</a:t>
            </a:r>
          </a:p>
        </p:txBody>
      </p:sp>
      <p:sp>
        <p:nvSpPr>
          <p:cNvPr id="3" name="Content Placeholder 2"/>
          <p:cNvSpPr>
            <a:spLocks noGrp="1"/>
          </p:cNvSpPr>
          <p:nvPr>
            <p:ph idx="1"/>
          </p:nvPr>
        </p:nvSpPr>
        <p:spPr>
          <a:xfrm>
            <a:off x="0" y="914400"/>
            <a:ext cx="9143999" cy="5214268"/>
          </a:xfrm>
        </p:spPr>
        <p:txBody>
          <a:bodyPr/>
          <a:lstStyle/>
          <a:p>
            <a:pPr marL="0" indent="0">
              <a:buNone/>
            </a:pPr>
            <a:r>
              <a:rPr lang="en-US" sz="2800" dirty="0"/>
              <a:t>Ohio’s FY20 Title III Allocations: $10.3 million</a:t>
            </a:r>
          </a:p>
          <a:p>
            <a:pPr>
              <a:buFontTx/>
              <a:buChar char="-"/>
            </a:pPr>
            <a:endParaRPr lang="en-US" sz="2800" dirty="0"/>
          </a:p>
          <a:p>
            <a:pPr>
              <a:buFontTx/>
              <a:buChar char="-"/>
            </a:pPr>
            <a:r>
              <a:rPr lang="en-US" sz="2800" dirty="0"/>
              <a:t>Ohio’s EL PPA (public and nonpublic EL included):</a:t>
            </a:r>
          </a:p>
          <a:p>
            <a:pPr marL="346075" lvl="1" indent="0">
              <a:buNone/>
            </a:pPr>
            <a:r>
              <a:rPr lang="en-US" sz="2800" dirty="0"/>
              <a:t>$156.14 (59,539 ELs)</a:t>
            </a:r>
          </a:p>
          <a:p>
            <a:pPr lvl="1">
              <a:buFontTx/>
              <a:buChar char="-"/>
            </a:pPr>
            <a:r>
              <a:rPr lang="en-US" sz="2800" dirty="0"/>
              <a:t>EL numbers reported in EMIS - October Count</a:t>
            </a:r>
          </a:p>
          <a:p>
            <a:pPr lvl="1">
              <a:buFontTx/>
              <a:buChar char="-"/>
            </a:pPr>
            <a:r>
              <a:rPr lang="en-US" sz="2800" dirty="0"/>
              <a:t>Nonpublic Data System reported by </a:t>
            </a:r>
            <a:r>
              <a:rPr lang="en-US" sz="2800" dirty="0" err="1"/>
              <a:t>nonpublics</a:t>
            </a:r>
            <a:endParaRPr lang="en-US" sz="2800" dirty="0"/>
          </a:p>
          <a:p>
            <a:pPr>
              <a:buFontTx/>
              <a:buChar char="-"/>
            </a:pPr>
            <a:endParaRPr lang="en-US" sz="2800" dirty="0"/>
          </a:p>
          <a:p>
            <a:pPr>
              <a:buFontTx/>
              <a:buChar char="-"/>
            </a:pPr>
            <a:r>
              <a:rPr lang="en-US" sz="2800" dirty="0"/>
              <a:t>Ohio’s PPA for Immigrants: $54.66 (8952 Immigrants)</a:t>
            </a:r>
          </a:p>
          <a:p>
            <a:pPr lvl="1">
              <a:buFontTx/>
              <a:buChar char="-"/>
            </a:pPr>
            <a:r>
              <a:rPr lang="en-US" dirty="0"/>
              <a:t>LEAs that have 30 immigrant students or more and have a 5% increase over the average of the last two school years</a:t>
            </a:r>
          </a:p>
          <a:p>
            <a:pPr lvl="1">
              <a:buFontTx/>
              <a:buChar char="-"/>
            </a:pPr>
            <a:endParaRPr lang="en-US" sz="2800" dirty="0"/>
          </a:p>
        </p:txBody>
      </p:sp>
    </p:spTree>
    <p:extLst>
      <p:ext uri="{BB962C8B-B14F-4D97-AF65-F5344CB8AC3E}">
        <p14:creationId xmlns:p14="http://schemas.microsoft.com/office/powerpoint/2010/main" val="217336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D07F94-3055-4AC8-9105-A4C5AA4C8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1FB210-07D1-439D-B0F0-4628E277B3E0}">
  <ds:schemaRefs>
    <ds:schemaRef ds:uri="http://schemas.microsoft.com/sharepoint/v3/contenttype/forms"/>
  </ds:schemaRefs>
</ds:datastoreItem>
</file>

<file path=customXml/itemProps3.xml><?xml version="1.0" encoding="utf-8"?>
<ds:datastoreItem xmlns:ds="http://schemas.openxmlformats.org/officeDocument/2006/customXml" ds:itemID="{3E20C1B5-DC39-461F-8CD2-42B06F3C612A}">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3989</Words>
  <Application>Microsoft Office PowerPoint</Application>
  <PresentationFormat>On-screen Show (4:3)</PresentationFormat>
  <Paragraphs>381</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Title III- Language Instruction for English Learners</vt:lpstr>
      <vt:lpstr>Today’s Discussion</vt:lpstr>
      <vt:lpstr>Obligations to English Learners/State Requirements</vt:lpstr>
      <vt:lpstr>Obligations to English Learners</vt:lpstr>
      <vt:lpstr>Obligations to English Learners</vt:lpstr>
      <vt:lpstr>General Funds for  Ohio’s English Learners</vt:lpstr>
      <vt:lpstr>   Civil Rights for English Learners  English Learners Dear Colleague Letter Outlines 10 obligations to English Learners  English Learner Toolkit Provides practical resources to help meet our obligations to English Learners  Guidelines for identifying English Learners in Ohio on Lau webpage</vt:lpstr>
      <vt:lpstr>Title III Allocations and Guidance</vt:lpstr>
      <vt:lpstr>Title III Allocations</vt:lpstr>
      <vt:lpstr>Required subgrantee activities</vt:lpstr>
      <vt:lpstr>Federal Title III Guidance</vt:lpstr>
      <vt:lpstr>State Title III Guidance</vt:lpstr>
      <vt:lpstr>Supplement, Not Supplant</vt:lpstr>
      <vt:lpstr>Supplement, Not Supplant</vt:lpstr>
      <vt:lpstr>PowerPoint Presentation</vt:lpstr>
      <vt:lpstr>Title III Consortium Participants</vt:lpstr>
      <vt:lpstr>Compliance Survey Questions</vt:lpstr>
      <vt:lpstr>Compliance Survey Questions</vt:lpstr>
      <vt:lpstr>Compliance Survey Questions</vt:lpstr>
      <vt:lpstr>Compliance Survey Questions</vt:lpstr>
      <vt:lpstr>Compliance Survey Questions</vt:lpstr>
      <vt:lpstr>Title III Compliance – nonpublics</vt:lpstr>
      <vt:lpstr>TITLE III, PART A, English Language Acquisition, Language Enhancement, and Academic Achievement, Equitable Services to Private School Students, Teachers, and Other Educational Personnel Non-Regulatory Guidance July 2015</vt:lpstr>
      <vt:lpstr>Identification of English Learners</vt:lpstr>
      <vt:lpstr>Nonpublic Data System</vt:lpstr>
      <vt:lpstr>Title III Allowable Activities in the Nonpublic School Setting </vt:lpstr>
      <vt:lpstr>Title III: Language Instruction for English Instruction </vt:lpstr>
      <vt:lpstr>Questions?</vt:lpstr>
      <vt:lpstr>Title III Coordinator:  Office of Federal Programs</vt:lpstr>
      <vt:lpstr>Lau Resource Center for English Learners</vt:lpstr>
      <vt:lpstr>English Language Proficiency Assessments</vt:lpstr>
      <vt:lpstr>Nonpublic Ombudsman Under ESSA</vt:lpstr>
      <vt:lpstr>PowerPoint Presentation</vt:lpstr>
      <vt:lpstr>Share your learning community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2019-01-18T14:26:04Z</dcterms:created>
  <dcterms:modified xsi:type="dcterms:W3CDTF">2020-03-23T19:09:45Z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