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9.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0.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1.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2.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4"/>
  </p:sldMasterIdLst>
  <p:notesMasterIdLst>
    <p:notesMasterId r:id="rId25"/>
  </p:notesMasterIdLst>
  <p:handoutMasterIdLst>
    <p:handoutMasterId r:id="rId26"/>
  </p:handoutMasterIdLst>
  <p:sldIdLst>
    <p:sldId id="457" r:id="rId5"/>
    <p:sldId id="379" r:id="rId6"/>
    <p:sldId id="380" r:id="rId7"/>
    <p:sldId id="381" r:id="rId8"/>
    <p:sldId id="487" r:id="rId9"/>
    <p:sldId id="444" r:id="rId10"/>
    <p:sldId id="404" r:id="rId11"/>
    <p:sldId id="319" r:id="rId12"/>
    <p:sldId id="479" r:id="rId13"/>
    <p:sldId id="295" r:id="rId14"/>
    <p:sldId id="320" r:id="rId15"/>
    <p:sldId id="443" r:id="rId16"/>
    <p:sldId id="338" r:id="rId17"/>
    <p:sldId id="335" r:id="rId18"/>
    <p:sldId id="354" r:id="rId19"/>
    <p:sldId id="389" r:id="rId20"/>
    <p:sldId id="390" r:id="rId21"/>
    <p:sldId id="391" r:id="rId22"/>
    <p:sldId id="369" r:id="rId23"/>
    <p:sldId id="376" r:id="rId24"/>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3A4CC"/>
    <a:srgbClr val="040284"/>
    <a:srgbClr val="CD0920"/>
    <a:srgbClr val="83A2CA"/>
    <a:srgbClr val="C0DB37"/>
  </p:clrMru>
  <p:extLst>
    <p:ext uri="{E76CE94A-603C-4142-B9EB-6D1370010A27}">
      <p14:discardImageEditData xmlns:p14="http://schemas.microsoft.com/office/powerpoint/2010/main" val="1"/>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4FD681F-D595-4049-9143-2548B335D1FD}" v="4" dt="2019-09-18T15:34:05.71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878" autoAdjust="0"/>
    <p:restoredTop sz="83952" autoAdjust="0"/>
  </p:normalViewPr>
  <p:slideViewPr>
    <p:cSldViewPr snapToGrid="0" snapToObjects="1">
      <p:cViewPr varScale="1">
        <p:scale>
          <a:sx n="36" d="100"/>
          <a:sy n="36" d="100"/>
        </p:scale>
        <p:origin x="1308" y="36"/>
      </p:cViewPr>
      <p:guideLst>
        <p:guide orient="horz" pos="2160"/>
        <p:guide pos="2880"/>
      </p:guideLst>
    </p:cSldViewPr>
  </p:slideViewPr>
  <p:outlineViewPr>
    <p:cViewPr>
      <p:scale>
        <a:sx n="33" d="100"/>
        <a:sy n="33" d="100"/>
      </p:scale>
      <p:origin x="0" y="-3422"/>
    </p:cViewPr>
  </p:outlineViewPr>
  <p:notesTextViewPr>
    <p:cViewPr>
      <p:scale>
        <a:sx n="75" d="100"/>
        <a:sy n="75" d="100"/>
      </p:scale>
      <p:origin x="0" y="0"/>
    </p:cViewPr>
  </p:notesTextViewPr>
  <p:sorterViewPr>
    <p:cViewPr>
      <p:scale>
        <a:sx n="100" d="100"/>
        <a:sy n="100" d="100"/>
      </p:scale>
      <p:origin x="0" y="0"/>
    </p:cViewPr>
  </p:sorterViewPr>
  <p:notesViewPr>
    <p:cSldViewPr snapToGrid="0" snapToObjects="1">
      <p:cViewPr varScale="1">
        <p:scale>
          <a:sx n="64" d="100"/>
          <a:sy n="64" d="100"/>
        </p:scale>
        <p:origin x="3144" y="7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Chart%20in%20Microsoft%20PowerPoint"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https://ohiodas-my.sharepoint.com/personal/10166045_id_ohio_gov/Documents/EL%20Data/2017%20Data/OAASFEP%202017%20-%20Title%20III%20Data.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gradFill>
              <a:gsLst>
                <a:gs pos="0">
                  <a:schemeClr val="accent1"/>
                </a:gs>
                <a:gs pos="100000">
                  <a:schemeClr val="accent1">
                    <a:lumMod val="84000"/>
                  </a:schemeClr>
                </a:gs>
              </a:gsLst>
              <a:lin ang="5400000" scaled="1"/>
            </a:gradFill>
            <a:ln>
              <a:noFill/>
            </a:ln>
            <a:effectLst>
              <a:outerShdw blurRad="76200" dir="18900000" sy="23000" kx="-1200000" algn="bl" rotWithShape="0">
                <a:prstClr val="black">
                  <a:alpha val="20000"/>
                </a:prstClr>
              </a:outerShdw>
            </a:effectLst>
          </c:spPr>
          <c:invertIfNegative val="0"/>
          <c:dLbls>
            <c:dLbl>
              <c:idx val="0"/>
              <c:tx>
                <c:rich>
                  <a:bodyPr/>
                  <a:lstStyle/>
                  <a:p>
                    <a:r>
                      <a:rPr lang="en-US"/>
                      <a:t>8.7</a:t>
                    </a:r>
                    <a:endParaRPr lang="en-US" dirty="0"/>
                  </a:p>
                </c:rich>
              </c:tx>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52A3-4DA2-9544-72BD7CBD7A9C}"/>
                </c:ext>
              </c:extLst>
            </c:dLbl>
            <c:dLbl>
              <c:idx val="1"/>
              <c:tx>
                <c:rich>
                  <a:bodyPr/>
                  <a:lstStyle/>
                  <a:p>
                    <a:r>
                      <a:rPr lang="en-US"/>
                      <a:t>8.9</a:t>
                    </a:r>
                  </a:p>
                </c:rich>
              </c:tx>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2A3-4DA2-9544-72BD7CBD7A9C}"/>
                </c:ext>
              </c:extLst>
            </c:dLbl>
            <c:dLbl>
              <c:idx val="2"/>
              <c:tx>
                <c:rich>
                  <a:bodyPr/>
                  <a:lstStyle/>
                  <a:p>
                    <a:r>
                      <a:rPr lang="en-US"/>
                      <a:t>9.6</a:t>
                    </a:r>
                  </a:p>
                </c:rich>
              </c:tx>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52A3-4DA2-9544-72BD7CBD7A9C}"/>
                </c:ext>
              </c:extLst>
            </c:dLbl>
            <c:dLbl>
              <c:idx val="3"/>
              <c:layout>
                <c:manualLayout>
                  <c:x val="-2.2430008748906388E-4"/>
                  <c:y val="8.6654116979023657E-2"/>
                </c:manualLayout>
              </c:layout>
              <c:tx>
                <c:rich>
                  <a:bodyPr/>
                  <a:lstStyle/>
                  <a:p>
                    <a:r>
                      <a:rPr lang="en-US" dirty="0"/>
                      <a:t>9.4</a:t>
                    </a:r>
                  </a:p>
                </c:rich>
              </c:tx>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8F77-4EC8-ADF1-3F117ABCE00F}"/>
                </c:ext>
              </c:extLst>
            </c:dLbl>
            <c:dLbl>
              <c:idx val="4"/>
              <c:layout>
                <c:manualLayout>
                  <c:x val="-2.9272908211569904E-3"/>
                  <c:y val="8.0425798943391913E-2"/>
                </c:manualLayout>
              </c:layout>
              <c:tx>
                <c:rich>
                  <a:bodyPr/>
                  <a:lstStyle/>
                  <a:p>
                    <a:r>
                      <a:rPr lang="en-US" dirty="0"/>
                      <a:t>10.1</a:t>
                    </a:r>
                  </a:p>
                </c:rich>
              </c:tx>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8F77-4EC8-ADF1-3F117ABCE00F}"/>
                </c:ext>
              </c:extLst>
            </c:dLbl>
            <c:dLbl>
              <c:idx val="5"/>
              <c:layout>
                <c:manualLayout>
                  <c:x val="-1.6878827646544183E-3"/>
                  <c:y val="7.7857606948878902E-2"/>
                </c:manualLayout>
              </c:layout>
              <c:tx>
                <c:rich>
                  <a:bodyPr/>
                  <a:lstStyle/>
                  <a:p>
                    <a:r>
                      <a:rPr lang="en-US" dirty="0"/>
                      <a:t>10.4</a:t>
                    </a:r>
                  </a:p>
                </c:rich>
              </c:tx>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8F77-4EC8-ADF1-3F117ABCE00F}"/>
                </c:ext>
              </c:extLst>
            </c:dLbl>
            <c:dLbl>
              <c:idx val="6"/>
              <c:layout>
                <c:manualLayout>
                  <c:x val="-5.9809711286089241E-4"/>
                  <c:y val="8.0425783440438423E-2"/>
                </c:manualLayout>
              </c:layout>
              <c:tx>
                <c:rich>
                  <a:bodyPr/>
                  <a:lstStyle/>
                  <a:p>
                    <a:r>
                      <a:rPr lang="en-US" dirty="0"/>
                      <a:t>10.7</a:t>
                    </a:r>
                  </a:p>
                </c:rich>
              </c:tx>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8F77-4EC8-ADF1-3F117ABCE00F}"/>
                </c:ext>
              </c:extLst>
            </c:dLbl>
            <c:dLbl>
              <c:idx val="7"/>
              <c:layout>
                <c:manualLayout>
                  <c:x val="-2.9899387576552932E-4"/>
                  <c:y val="7.4730295969196447E-2"/>
                </c:manualLayout>
              </c:layout>
              <c:tx>
                <c:rich>
                  <a:bodyPr/>
                  <a:lstStyle/>
                  <a:p>
                    <a:r>
                      <a:rPr lang="en-US" dirty="0"/>
                      <a:t>10.6</a:t>
                    </a:r>
                  </a:p>
                </c:rich>
              </c:tx>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8F77-4EC8-ADF1-3F117ABCE00F}"/>
                </c:ext>
              </c:extLst>
            </c:dLbl>
            <c:dLbl>
              <c:idx val="8"/>
              <c:layout>
                <c:manualLayout>
                  <c:x val="1.1645888013999269E-3"/>
                  <c:y val="8.6654116979023657E-2"/>
                </c:manualLayout>
              </c:layout>
              <c:tx>
                <c:rich>
                  <a:bodyPr/>
                  <a:lstStyle/>
                  <a:p>
                    <a:r>
                      <a:rPr lang="en-US" dirty="0"/>
                      <a:t>10.1</a:t>
                    </a:r>
                  </a:p>
                </c:rich>
              </c:tx>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8F77-4EC8-ADF1-3F117ABCE00F}"/>
                </c:ext>
              </c:extLst>
            </c:dLbl>
            <c:spPr>
              <a:noFill/>
              <a:ln>
                <a:noFill/>
              </a:ln>
              <a:effectLst/>
            </c:spPr>
            <c:txPr>
              <a:bodyPr rot="0" spcFirstLastPara="1" vertOverflow="ellipsis" vert="horz" wrap="square" lIns="38100" tIns="19050" rIns="38100" bIns="19050" anchor="ctr" anchorCtr="0">
                <a:spAutoFit/>
              </a:bodyPr>
              <a:lstStyle/>
              <a:p>
                <a:pPr algn="ctr">
                  <a:defRPr sz="2000" b="1" i="0" u="none" strike="noStrike" kern="1200" baseline="0">
                    <a:solidFill>
                      <a:schemeClr val="lt1"/>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f>'[Chart in Microsoft PowerPoint]2018 Breakdown'!$H$3:$H$11</c:f>
              <c:numCache>
                <c:formatCode>General</c:formatCode>
                <c:ptCount val="9"/>
                <c:pt idx="0">
                  <c:v>2011</c:v>
                </c:pt>
                <c:pt idx="1">
                  <c:v>2012</c:v>
                </c:pt>
                <c:pt idx="2">
                  <c:v>2013</c:v>
                </c:pt>
                <c:pt idx="3">
                  <c:v>2014</c:v>
                </c:pt>
                <c:pt idx="4">
                  <c:v>2015</c:v>
                </c:pt>
                <c:pt idx="5">
                  <c:v>2016</c:v>
                </c:pt>
                <c:pt idx="6">
                  <c:v>2017</c:v>
                </c:pt>
                <c:pt idx="7">
                  <c:v>2018</c:v>
                </c:pt>
                <c:pt idx="8">
                  <c:v>2019</c:v>
                </c:pt>
              </c:numCache>
            </c:numRef>
          </c:cat>
          <c:val>
            <c:numRef>
              <c:f>'[Chart in Microsoft PowerPoint]2018 Breakdown'!$I$3:$I$11</c:f>
              <c:numCache>
                <c:formatCode>_("$"* #,##0.0_);_("$"* \(#,##0.0\);_("$"* "-"??_);_(@_)</c:formatCode>
                <c:ptCount val="9"/>
                <c:pt idx="0">
                  <c:v>8.6999999999999993</c:v>
                </c:pt>
                <c:pt idx="1">
                  <c:v>8.9</c:v>
                </c:pt>
                <c:pt idx="2">
                  <c:v>9.6</c:v>
                </c:pt>
                <c:pt idx="3">
                  <c:v>9.4</c:v>
                </c:pt>
                <c:pt idx="4">
                  <c:v>10.1</c:v>
                </c:pt>
                <c:pt idx="5">
                  <c:v>10.4</c:v>
                </c:pt>
                <c:pt idx="6">
                  <c:v>10.7</c:v>
                </c:pt>
                <c:pt idx="7">
                  <c:v>10.6</c:v>
                </c:pt>
                <c:pt idx="8">
                  <c:v>10.1</c:v>
                </c:pt>
              </c:numCache>
            </c:numRef>
          </c:val>
          <c:extLst>
            <c:ext xmlns:c16="http://schemas.microsoft.com/office/drawing/2014/chart" uri="{C3380CC4-5D6E-409C-BE32-E72D297353CC}">
              <c16:uniqueId val="{00000000-8F77-4EC8-ADF1-3F117ABCE00F}"/>
            </c:ext>
          </c:extLst>
        </c:ser>
        <c:dLbls>
          <c:dLblPos val="inEnd"/>
          <c:showLegendKey val="0"/>
          <c:showVal val="1"/>
          <c:showCatName val="0"/>
          <c:showSerName val="0"/>
          <c:showPercent val="0"/>
          <c:showBubbleSize val="0"/>
        </c:dLbls>
        <c:gapWidth val="41"/>
        <c:axId val="332357472"/>
        <c:axId val="332353160"/>
      </c:barChart>
      <c:catAx>
        <c:axId val="332357472"/>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400" b="1" i="0" u="none" strike="noStrike" kern="1200" baseline="0">
                <a:solidFill>
                  <a:schemeClr val="dk1">
                    <a:lumMod val="65000"/>
                    <a:lumOff val="35000"/>
                  </a:schemeClr>
                </a:solidFill>
                <a:effectLst/>
                <a:latin typeface="Arial" panose="020B0604020202020204" pitchFamily="34" charset="0"/>
                <a:ea typeface="+mn-ea"/>
                <a:cs typeface="Arial" panose="020B0604020202020204" pitchFamily="34" charset="0"/>
              </a:defRPr>
            </a:pPr>
            <a:endParaRPr lang="en-US"/>
          </a:p>
        </c:txPr>
        <c:crossAx val="332353160"/>
        <c:crosses val="autoZero"/>
        <c:auto val="1"/>
        <c:lblAlgn val="ctr"/>
        <c:lblOffset val="100"/>
        <c:noMultiLvlLbl val="0"/>
      </c:catAx>
      <c:valAx>
        <c:axId val="332353160"/>
        <c:scaling>
          <c:orientation val="minMax"/>
        </c:scaling>
        <c:delete val="1"/>
        <c:axPos val="l"/>
        <c:numFmt formatCode="_(&quot;$&quot;* #,##0.0_);_(&quot;$&quot;* \(#,##0.0\);_(&quot;$&quot;* &quot;-&quot;??_);_(@_)" sourceLinked="1"/>
        <c:majorTickMark val="none"/>
        <c:minorTickMark val="none"/>
        <c:tickLblPos val="nextTo"/>
        <c:crossAx val="332357472"/>
        <c:crosses val="autoZero"/>
        <c:crossBetween val="between"/>
      </c:valAx>
      <c:spPr>
        <a:noFill/>
        <a:ln>
          <a:noFill/>
        </a:ln>
        <a:effectLst/>
      </c:spPr>
    </c:plotArea>
    <c:plotVisOnly val="1"/>
    <c:dispBlanksAs val="gap"/>
    <c:showDLblsOverMax val="0"/>
  </c:chart>
  <c:spPr>
    <a:gradFill flip="none" rotWithShape="1">
      <a:gsLst>
        <a:gs pos="0">
          <a:schemeClr val="lt1"/>
        </a:gs>
        <a:gs pos="68000">
          <a:schemeClr val="lt1">
            <a:lumMod val="85000"/>
          </a:schemeClr>
        </a:gs>
        <a:gs pos="100000">
          <a:schemeClr val="lt1"/>
        </a:gs>
      </a:gsLst>
      <a:lin ang="5400000" scaled="1"/>
      <a:tileRect/>
    </a:gradFill>
    <a:ln w="9525" cap="flat" cmpd="sng" algn="ctr">
      <a:solidFill>
        <a:schemeClr val="dk1">
          <a:lumMod val="15000"/>
          <a:lumOff val="85000"/>
        </a:schemeClr>
      </a:solid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1-1B71-4715-8C56-2AA77CEE1303}"/>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3-1B71-4715-8C56-2AA77CEE1303}"/>
              </c:ext>
            </c:extLst>
          </c:dPt>
          <c:dPt>
            <c:idx val="2"/>
            <c:bubble3D val="0"/>
            <c:spPr>
              <a:solidFill>
                <a:schemeClr val="accent3"/>
              </a:solidFill>
              <a:ln w="25400">
                <a:solidFill>
                  <a:schemeClr val="lt1"/>
                </a:solidFill>
              </a:ln>
              <a:effectLst/>
              <a:sp3d contourW="25400">
                <a:contourClr>
                  <a:schemeClr val="lt1"/>
                </a:contourClr>
              </a:sp3d>
            </c:spPr>
            <c:extLst>
              <c:ext xmlns:c16="http://schemas.microsoft.com/office/drawing/2014/chart" uri="{C3380CC4-5D6E-409C-BE32-E72D297353CC}">
                <c16:uniqueId val="{00000005-1B71-4715-8C56-2AA77CEE1303}"/>
              </c:ext>
            </c:extLst>
          </c:dPt>
          <c:val>
            <c:numRef>
              <c:f>'2018 Breakdown'!$D$31:$D$33</c:f>
              <c:numCache>
                <c:formatCode>General</c:formatCode>
                <c:ptCount val="3"/>
                <c:pt idx="0">
                  <c:v>98</c:v>
                </c:pt>
                <c:pt idx="1">
                  <c:v>2</c:v>
                </c:pt>
                <c:pt idx="2">
                  <c:v>0</c:v>
                </c:pt>
              </c:numCache>
            </c:numRef>
          </c:val>
          <c:extLst>
            <c:ext xmlns:c16="http://schemas.microsoft.com/office/drawing/2014/chart" uri="{C3380CC4-5D6E-409C-BE32-E72D297353CC}">
              <c16:uniqueId val="{00000006-1B71-4715-8C56-2AA77CEE1303}"/>
            </c:ext>
          </c:extLst>
        </c:ser>
        <c:dLbls>
          <c:showLegendKey val="0"/>
          <c:showVal val="0"/>
          <c:showCatName val="0"/>
          <c:showSerName val="0"/>
          <c:showPercent val="0"/>
          <c:showBubbleSize val="0"/>
          <c:showLeaderLines val="1"/>
        </c:dLbls>
      </c:pie3D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4">
  <cs:axisTitle>
    <cs:lnRef idx="0"/>
    <cs:fillRef idx="0"/>
    <cs:effectRef idx="0"/>
    <cs:fontRef idx="minor">
      <a:schemeClr val="dk1">
        <a:lumMod val="65000"/>
        <a:lumOff val="35000"/>
      </a:schemeClr>
    </cs:fontRef>
    <cs:defRPr sz="900" b="1" kern="1200"/>
  </cs:axisTitle>
  <cs:categoryAxis>
    <cs:lnRef idx="0"/>
    <cs:fillRef idx="0"/>
    <cs:effectRef idx="0"/>
    <cs:fontRef idx="minor">
      <a:schemeClr val="dk1">
        <a:lumMod val="65000"/>
        <a:lumOff val="35000"/>
      </a:schemeClr>
    </cs:fontRef>
    <cs:defRPr sz="900" kern="1200">
      <a:effectLst/>
    </cs:defRPr>
  </cs:categoryAxis>
  <cs:chartArea>
    <cs:lnRef idx="0"/>
    <cs:fillRef idx="0"/>
    <cs:effectRef idx="0"/>
    <cs:fontRef idx="minor">
      <a:schemeClr val="dk1"/>
    </cs:fontRef>
    <cs:spPr>
      <a:gradFill flip="none" rotWithShape="1">
        <a:gsLst>
          <a:gs pos="0">
            <a:schemeClr val="lt1"/>
          </a:gs>
          <a:gs pos="68000">
            <a:schemeClr val="lt1">
              <a:lumMod val="85000"/>
            </a:schemeClr>
          </a:gs>
          <a:gs pos="100000">
            <a:schemeClr val="lt1"/>
          </a:gs>
        </a:gsLst>
        <a:lin ang="5400000" scaled="1"/>
        <a:tileRect/>
      </a:gradFill>
      <a:ln w="9525" cap="flat" cmpd="sng" algn="ctr">
        <a:solidFill>
          <a:schemeClr val="dk1">
            <a:lumMod val="15000"/>
            <a:lumOff val="85000"/>
          </a:schemeClr>
        </a:solidFill>
        <a:round/>
      </a:ln>
    </cs:spPr>
    <cs:defRPr sz="1000" kern="1200"/>
  </cs:chartArea>
  <cs:dataLabel>
    <cs:lnRef idx="0"/>
    <cs:fillRef idx="0"/>
    <cs:effectRef idx="0"/>
    <cs:fontRef idx="minor">
      <a:schemeClr val="lt1"/>
    </cs:fontRef>
    <cs:spPr/>
    <cs:defRPr sz="10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000" b="1" kern="12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
  <cs:dataPoint3D>
    <cs:lnRef idx="0"/>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3D>
  <cs:dataPointLine>
    <cs:lnRef idx="0">
      <cs:styleClr val="auto"/>
    </cs:lnRef>
    <cs:fillRef idx="0"/>
    <cs:effectRef idx="0"/>
    <cs:fontRef idx="minor">
      <a:schemeClr val="dk1"/>
    </cs:fontRef>
    <cs:spPr>
      <a:ln w="28575" cap="rnd">
        <a:gradFill>
          <a:gsLst>
            <a:gs pos="0">
              <a:schemeClr val="phClr"/>
            </a:gs>
            <a:gs pos="100000">
              <a:schemeClr val="phClr">
                <a:lumMod val="84000"/>
              </a:schemeClr>
            </a:gs>
          </a:gsLst>
          <a:lin ang="5400000" scaled="1"/>
        </a:gradFill>
        <a:round/>
      </a:ln>
    </cs:spPr>
  </cs:dataPointLine>
  <cs:dataPointMarker>
    <cs:lnRef idx="0"/>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a:solidFill>
          <a:schemeClr val="dk1">
            <a:lumMod val="15000"/>
            <a:lumOff val="85000"/>
          </a:schemeClr>
        </a:solidFill>
      </a:ln>
    </cs:spPr>
    <cs:defRPr sz="900" kern="1200"/>
  </cs:dataTable>
  <cs:downBar>
    <cs:lnRef idx="0"/>
    <cs:fillRef idx="0"/>
    <cs:effectRef idx="0"/>
    <cs:fontRef idx="minor">
      <a:schemeClr val="dk1"/>
    </cs:fontRef>
    <cs:spPr>
      <a:solidFill>
        <a:schemeClr val="dk1">
          <a:lumMod val="35000"/>
          <a:lumOff val="65000"/>
        </a:schemeClr>
      </a:solidFill>
      <a:ln w="9525">
        <a:solidFill>
          <a:schemeClr val="dk1">
            <a:lumMod val="50000"/>
            <a:lumOff val="50000"/>
          </a:schemeClr>
        </a:solidFill>
      </a:ln>
    </cs:spPr>
  </cs:downBar>
  <cs:dropLine>
    <cs:lnRef idx="0"/>
    <cs:fillRef idx="0"/>
    <cs:effectRef idx="0"/>
    <cs:fontRef idx="minor">
      <a:schemeClr val="dk1"/>
    </cs:fontRef>
    <cs:spPr>
      <a:ln w="9525">
        <a:solidFill>
          <a:schemeClr val="dk1">
            <a:lumMod val="50000"/>
            <a:lumOff val="50000"/>
          </a:schemeClr>
        </a:solidFill>
        <a:round/>
      </a:ln>
    </cs:spPr>
  </cs:dropLine>
  <cs:errorBar>
    <cs:lnRef idx="0"/>
    <cs:fillRef idx="0"/>
    <cs:effectRef idx="0"/>
    <cs:fontRef idx="minor">
      <a:schemeClr val="dk1"/>
    </cs:fontRef>
    <cs:spPr>
      <a:ln w="9525">
        <a:solidFill>
          <a:schemeClr val="dk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a:solidFill>
          <a:schemeClr val="dk1">
            <a:lumMod val="5000"/>
            <a:lumOff val="95000"/>
          </a:schemeClr>
        </a:solidFill>
      </a:ln>
    </cs:spPr>
  </cs:gridlineMinor>
  <cs:hiLoLine>
    <cs:lnRef idx="0"/>
    <cs:fillRef idx="0"/>
    <cs:effectRef idx="0"/>
    <cs:fontRef idx="minor">
      <a:schemeClr val="dk1"/>
    </cs:fontRef>
    <cs:spPr>
      <a:ln w="9525">
        <a:solidFill>
          <a:schemeClr val="dk1">
            <a:lumMod val="50000"/>
            <a:lumOff val="50000"/>
          </a:schemeClr>
        </a:solidFill>
        <a:round/>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65000"/>
        <a:lumOff val="35000"/>
      </a:schemeClr>
    </cs:fontRef>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65000"/>
        <a:lumOff val="35000"/>
      </a:schemeClr>
    </cs:fontRef>
    <cs:defRPr kern="1200">
      <a:effectLst/>
    </cs:defRPr>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lumMod val="95000"/>
        </a:schemeClr>
      </a:solidFill>
      <a:ln w="9525">
        <a:solidFill>
          <a:schemeClr val="dk1">
            <a:lumMod val="15000"/>
            <a:lumOff val="85000"/>
          </a:schemeClr>
        </a:solidFill>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FF943CE-C76A-43D9-BD70-0F5625179CF8}"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en-US"/>
        </a:p>
      </dgm:t>
    </dgm:pt>
    <dgm:pt modelId="{77803412-E399-4E49-A018-E0EC2ECF7776}">
      <dgm:prSet phldrT="[Text]" custT="1"/>
      <dgm:spPr/>
      <dgm:t>
        <a:bodyPr/>
        <a:lstStyle/>
        <a:p>
          <a:r>
            <a:rPr lang="en-US" sz="4000" b="1" dirty="0">
              <a:latin typeface="Arial" panose="020B0604020202020204" pitchFamily="34" charset="0"/>
              <a:cs typeface="Arial" panose="020B0604020202020204" pitchFamily="34" charset="0"/>
            </a:rPr>
            <a:t>$1,136 </a:t>
          </a:r>
        </a:p>
        <a:p>
          <a:r>
            <a:rPr lang="en-US" sz="4000" dirty="0">
              <a:latin typeface="Arial" panose="020B0604020202020204" pitchFamily="34" charset="0"/>
              <a:cs typeface="Arial" panose="020B0604020202020204" pitchFamily="34" charset="0"/>
            </a:rPr>
            <a:t>2+ years</a:t>
          </a:r>
        </a:p>
      </dgm:t>
    </dgm:pt>
    <dgm:pt modelId="{A70D7287-D816-4F1D-BC24-DD04D2A1FE0C}" type="parTrans" cxnId="{5C62CE59-FB7E-4E93-987F-216C25B52E2B}">
      <dgm:prSet/>
      <dgm:spPr/>
      <dgm:t>
        <a:bodyPr/>
        <a:lstStyle/>
        <a:p>
          <a:endParaRPr lang="en-US"/>
        </a:p>
      </dgm:t>
    </dgm:pt>
    <dgm:pt modelId="{0C0EC07A-A370-4BA3-94F4-46C143EAC9AB}" type="sibTrans" cxnId="{5C62CE59-FB7E-4E93-987F-216C25B52E2B}">
      <dgm:prSet/>
      <dgm:spPr/>
      <dgm:t>
        <a:bodyPr/>
        <a:lstStyle/>
        <a:p>
          <a:endParaRPr lang="en-US"/>
        </a:p>
      </dgm:t>
    </dgm:pt>
    <dgm:pt modelId="{7DB49CC9-F0DE-428A-B93F-FF1B0B219F6A}">
      <dgm:prSet phldrT="[Text]" custT="1"/>
      <dgm:spPr/>
      <dgm:t>
        <a:bodyPr/>
        <a:lstStyle/>
        <a:p>
          <a:endParaRPr lang="en-US" sz="4000" b="1" dirty="0">
            <a:latin typeface="Arial" panose="020B0604020202020204" pitchFamily="34" charset="0"/>
            <a:cs typeface="Arial" panose="020B0604020202020204" pitchFamily="34" charset="0"/>
          </a:endParaRPr>
        </a:p>
        <a:p>
          <a:r>
            <a:rPr lang="en-US" sz="4000" b="1" dirty="0">
              <a:latin typeface="Arial" panose="020B0604020202020204" pitchFamily="34" charset="0"/>
              <a:cs typeface="Arial" panose="020B0604020202020204" pitchFamily="34" charset="0"/>
            </a:rPr>
            <a:t>$758</a:t>
          </a:r>
        </a:p>
        <a:p>
          <a:r>
            <a:rPr lang="en-US" sz="4000" dirty="0">
              <a:latin typeface="Arial" panose="020B0604020202020204" pitchFamily="34" charset="0"/>
              <a:cs typeface="Arial" panose="020B0604020202020204" pitchFamily="34" charset="0"/>
            </a:rPr>
            <a:t>almost proficient</a:t>
          </a:r>
        </a:p>
      </dgm:t>
    </dgm:pt>
    <dgm:pt modelId="{25E81A54-84BD-4A93-9AEA-C5DB599286ED}" type="sibTrans" cxnId="{D755B706-3D88-41C0-A144-7903D7CA3944}">
      <dgm:prSet/>
      <dgm:spPr/>
      <dgm:t>
        <a:bodyPr/>
        <a:lstStyle/>
        <a:p>
          <a:endParaRPr lang="en-US"/>
        </a:p>
      </dgm:t>
    </dgm:pt>
    <dgm:pt modelId="{73529788-EA48-42CE-A373-88FFAD442B07}" type="parTrans" cxnId="{D755B706-3D88-41C0-A144-7903D7CA3944}">
      <dgm:prSet/>
      <dgm:spPr/>
      <dgm:t>
        <a:bodyPr/>
        <a:lstStyle/>
        <a:p>
          <a:endParaRPr lang="en-US"/>
        </a:p>
      </dgm:t>
    </dgm:pt>
    <dgm:pt modelId="{99053410-C3A1-4A4C-9AF1-B1373E9F2472}">
      <dgm:prSet phldrT="[Text]" custT="1"/>
      <dgm:spPr/>
      <dgm:t>
        <a:bodyPr/>
        <a:lstStyle/>
        <a:p>
          <a:r>
            <a:rPr lang="en-US" sz="4000" b="1" dirty="0">
              <a:latin typeface="Arial" panose="020B0604020202020204" pitchFamily="34" charset="0"/>
              <a:cs typeface="Arial" panose="020B0604020202020204" pitchFamily="34" charset="0"/>
            </a:rPr>
            <a:t>$1,515 </a:t>
          </a:r>
        </a:p>
        <a:p>
          <a:r>
            <a:rPr lang="en-US" sz="4000" dirty="0">
              <a:latin typeface="Arial" panose="020B0604020202020204" pitchFamily="34" charset="0"/>
              <a:cs typeface="Arial" panose="020B0604020202020204" pitchFamily="34" charset="0"/>
            </a:rPr>
            <a:t> first year</a:t>
          </a:r>
        </a:p>
      </dgm:t>
    </dgm:pt>
    <dgm:pt modelId="{EF41F323-E43D-4AA2-909D-4F113DDC80E2}" type="sibTrans" cxnId="{8E7F761B-5010-44B2-BC5F-8E235E116228}">
      <dgm:prSet/>
      <dgm:spPr/>
      <dgm:t>
        <a:bodyPr/>
        <a:lstStyle/>
        <a:p>
          <a:endParaRPr lang="en-US"/>
        </a:p>
      </dgm:t>
    </dgm:pt>
    <dgm:pt modelId="{845A581B-2F8F-40C7-8E93-4F1DCA44B49C}" type="parTrans" cxnId="{8E7F761B-5010-44B2-BC5F-8E235E116228}">
      <dgm:prSet/>
      <dgm:spPr/>
      <dgm:t>
        <a:bodyPr/>
        <a:lstStyle/>
        <a:p>
          <a:endParaRPr lang="en-US"/>
        </a:p>
      </dgm:t>
    </dgm:pt>
    <dgm:pt modelId="{03A973D3-6C3A-4668-99E4-78F622884122}" type="pres">
      <dgm:prSet presAssocID="{4FF943CE-C76A-43D9-BD70-0F5625179CF8}" presName="diagram" presStyleCnt="0">
        <dgm:presLayoutVars>
          <dgm:dir/>
          <dgm:resizeHandles val="exact"/>
        </dgm:presLayoutVars>
      </dgm:prSet>
      <dgm:spPr/>
    </dgm:pt>
    <dgm:pt modelId="{E8C05685-D9EE-4C09-842A-D6EF16F12AB9}" type="pres">
      <dgm:prSet presAssocID="{99053410-C3A1-4A4C-9AF1-B1373E9F2472}" presName="node" presStyleLbl="node1" presStyleIdx="0" presStyleCnt="3" custScaleY="274427" custLinFactNeighborX="-13545">
        <dgm:presLayoutVars>
          <dgm:bulletEnabled val="1"/>
        </dgm:presLayoutVars>
      </dgm:prSet>
      <dgm:spPr/>
    </dgm:pt>
    <dgm:pt modelId="{747FB423-58C5-4E04-93DA-1622EB919487}" type="pres">
      <dgm:prSet presAssocID="{EF41F323-E43D-4AA2-909D-4F113DDC80E2}" presName="sibTrans" presStyleCnt="0"/>
      <dgm:spPr/>
    </dgm:pt>
    <dgm:pt modelId="{8525575F-77BD-4149-B9BF-9EA633B35F3A}" type="pres">
      <dgm:prSet presAssocID="{77803412-E399-4E49-A018-E0EC2ECF7776}" presName="node" presStyleLbl="node1" presStyleIdx="1" presStyleCnt="3" custScaleY="271605">
        <dgm:presLayoutVars>
          <dgm:bulletEnabled val="1"/>
        </dgm:presLayoutVars>
      </dgm:prSet>
      <dgm:spPr/>
    </dgm:pt>
    <dgm:pt modelId="{D28A0617-9C0E-4AD9-9EB7-8B91709ED928}" type="pres">
      <dgm:prSet presAssocID="{0C0EC07A-A370-4BA3-94F4-46C143EAC9AB}" presName="sibTrans" presStyleCnt="0"/>
      <dgm:spPr/>
    </dgm:pt>
    <dgm:pt modelId="{739C3A36-8E2C-40E4-85D8-53364D83D5B4}" type="pres">
      <dgm:prSet presAssocID="{7DB49CC9-F0DE-428A-B93F-FF1B0B219F6A}" presName="node" presStyleLbl="node1" presStyleIdx="2" presStyleCnt="3" custScaleY="270194">
        <dgm:presLayoutVars>
          <dgm:bulletEnabled val="1"/>
        </dgm:presLayoutVars>
      </dgm:prSet>
      <dgm:spPr/>
    </dgm:pt>
  </dgm:ptLst>
  <dgm:cxnLst>
    <dgm:cxn modelId="{44352405-1A89-4BA0-9420-453EE3D07FDC}" type="presOf" srcId="{4FF943CE-C76A-43D9-BD70-0F5625179CF8}" destId="{03A973D3-6C3A-4668-99E4-78F622884122}" srcOrd="0" destOrd="0" presId="urn:microsoft.com/office/officeart/2005/8/layout/default"/>
    <dgm:cxn modelId="{D755B706-3D88-41C0-A144-7903D7CA3944}" srcId="{4FF943CE-C76A-43D9-BD70-0F5625179CF8}" destId="{7DB49CC9-F0DE-428A-B93F-FF1B0B219F6A}" srcOrd="2" destOrd="0" parTransId="{73529788-EA48-42CE-A373-88FFAD442B07}" sibTransId="{25E81A54-84BD-4A93-9AEA-C5DB599286ED}"/>
    <dgm:cxn modelId="{8E7F761B-5010-44B2-BC5F-8E235E116228}" srcId="{4FF943CE-C76A-43D9-BD70-0F5625179CF8}" destId="{99053410-C3A1-4A4C-9AF1-B1373E9F2472}" srcOrd="0" destOrd="0" parTransId="{845A581B-2F8F-40C7-8E93-4F1DCA44B49C}" sibTransId="{EF41F323-E43D-4AA2-909D-4F113DDC80E2}"/>
    <dgm:cxn modelId="{5C62CE59-FB7E-4E93-987F-216C25B52E2B}" srcId="{4FF943CE-C76A-43D9-BD70-0F5625179CF8}" destId="{77803412-E399-4E49-A018-E0EC2ECF7776}" srcOrd="1" destOrd="0" parTransId="{A70D7287-D816-4F1D-BC24-DD04D2A1FE0C}" sibTransId="{0C0EC07A-A370-4BA3-94F4-46C143EAC9AB}"/>
    <dgm:cxn modelId="{2CF630A1-0C06-4317-9702-0EEF9E5DC898}" type="presOf" srcId="{99053410-C3A1-4A4C-9AF1-B1373E9F2472}" destId="{E8C05685-D9EE-4C09-842A-D6EF16F12AB9}" srcOrd="0" destOrd="0" presId="urn:microsoft.com/office/officeart/2005/8/layout/default"/>
    <dgm:cxn modelId="{AC6B54AA-A5D9-4D36-9F0A-66F262927580}" type="presOf" srcId="{7DB49CC9-F0DE-428A-B93F-FF1B0B219F6A}" destId="{739C3A36-8E2C-40E4-85D8-53364D83D5B4}" srcOrd="0" destOrd="0" presId="urn:microsoft.com/office/officeart/2005/8/layout/default"/>
    <dgm:cxn modelId="{CAE58DE6-9EB8-45DC-8858-C1A4DF75C653}" type="presOf" srcId="{77803412-E399-4E49-A018-E0EC2ECF7776}" destId="{8525575F-77BD-4149-B9BF-9EA633B35F3A}" srcOrd="0" destOrd="0" presId="urn:microsoft.com/office/officeart/2005/8/layout/default"/>
    <dgm:cxn modelId="{DBBD0A76-F496-4635-8A81-0AEBE5D016D1}" type="presParOf" srcId="{03A973D3-6C3A-4668-99E4-78F622884122}" destId="{E8C05685-D9EE-4C09-842A-D6EF16F12AB9}" srcOrd="0" destOrd="0" presId="urn:microsoft.com/office/officeart/2005/8/layout/default"/>
    <dgm:cxn modelId="{72D64289-A68A-4DF3-BF7D-A7BFE0C4BEB0}" type="presParOf" srcId="{03A973D3-6C3A-4668-99E4-78F622884122}" destId="{747FB423-58C5-4E04-93DA-1622EB919487}" srcOrd="1" destOrd="0" presId="urn:microsoft.com/office/officeart/2005/8/layout/default"/>
    <dgm:cxn modelId="{D8A3B991-4DCB-4329-9F57-3FCD48CF4DC9}" type="presParOf" srcId="{03A973D3-6C3A-4668-99E4-78F622884122}" destId="{8525575F-77BD-4149-B9BF-9EA633B35F3A}" srcOrd="2" destOrd="0" presId="urn:microsoft.com/office/officeart/2005/8/layout/default"/>
    <dgm:cxn modelId="{31AA641B-043C-479B-8EE8-13E51317840B}" type="presParOf" srcId="{03A973D3-6C3A-4668-99E4-78F622884122}" destId="{D28A0617-9C0E-4AD9-9EB7-8B91709ED928}" srcOrd="3" destOrd="0" presId="urn:microsoft.com/office/officeart/2005/8/layout/default"/>
    <dgm:cxn modelId="{CDA61A0F-6E5B-4476-8800-9EA478BC8F6D}" type="presParOf" srcId="{03A973D3-6C3A-4668-99E4-78F622884122}" destId="{739C3A36-8E2C-40E4-85D8-53364D83D5B4}" srcOrd="4"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6310435-A835-43B1-BBB7-CEFA307CB66B}"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en-US"/>
        </a:p>
      </dgm:t>
    </dgm:pt>
    <dgm:pt modelId="{42F53927-1EEB-41A0-A73F-B2A21924D8EC}">
      <dgm:prSet phldrT="[Text]" custT="1"/>
      <dgm:spPr/>
      <dgm:t>
        <a:bodyPr/>
        <a:lstStyle/>
        <a:p>
          <a:r>
            <a:rPr lang="en-US" sz="2800" b="0" dirty="0">
              <a:latin typeface="Arial" panose="020B0604020202020204" pitchFamily="34" charset="0"/>
              <a:cs typeface="Arial" panose="020B0604020202020204" pitchFamily="34" charset="0"/>
            </a:rPr>
            <a:t>English Learners</a:t>
          </a:r>
        </a:p>
      </dgm:t>
    </dgm:pt>
    <dgm:pt modelId="{28D32406-C67F-485E-A36C-8423B1A2E59D}" type="parTrans" cxnId="{3460F700-A9F2-4E0B-9D79-5DF0817C2D0E}">
      <dgm:prSet/>
      <dgm:spPr/>
      <dgm:t>
        <a:bodyPr/>
        <a:lstStyle/>
        <a:p>
          <a:endParaRPr lang="en-US"/>
        </a:p>
      </dgm:t>
    </dgm:pt>
    <dgm:pt modelId="{F558615C-5689-4D02-A098-D3D92AE4CF66}" type="sibTrans" cxnId="{3460F700-A9F2-4E0B-9D79-5DF0817C2D0E}">
      <dgm:prSet/>
      <dgm:spPr/>
      <dgm:t>
        <a:bodyPr/>
        <a:lstStyle/>
        <a:p>
          <a:endParaRPr lang="en-US"/>
        </a:p>
      </dgm:t>
    </dgm:pt>
    <dgm:pt modelId="{BBF81F94-03A3-4F91-8424-88E283ADABBC}">
      <dgm:prSet phldrT="[Text]" custT="1"/>
      <dgm:spPr/>
      <dgm:t>
        <a:bodyPr/>
        <a:lstStyle/>
        <a:p>
          <a:r>
            <a:rPr lang="en-US" sz="2800" b="0" dirty="0">
              <a:latin typeface="Arial" panose="020B0604020202020204" pitchFamily="34" charset="0"/>
              <a:cs typeface="Arial" panose="020B0604020202020204" pitchFamily="34" charset="0"/>
            </a:rPr>
            <a:t>Immigrant Children &amp; Youth</a:t>
          </a:r>
        </a:p>
      </dgm:t>
    </dgm:pt>
    <dgm:pt modelId="{B1559996-4357-4723-842C-1D7A3573528C}" type="parTrans" cxnId="{F344AA81-D4D6-4230-A15E-83B4C5E18DEB}">
      <dgm:prSet/>
      <dgm:spPr/>
      <dgm:t>
        <a:bodyPr/>
        <a:lstStyle/>
        <a:p>
          <a:endParaRPr lang="en-US"/>
        </a:p>
      </dgm:t>
    </dgm:pt>
    <dgm:pt modelId="{7D453865-AE3A-40D9-967E-098651F0150B}" type="sibTrans" cxnId="{F344AA81-D4D6-4230-A15E-83B4C5E18DEB}">
      <dgm:prSet/>
      <dgm:spPr/>
      <dgm:t>
        <a:bodyPr/>
        <a:lstStyle/>
        <a:p>
          <a:endParaRPr lang="en-US"/>
        </a:p>
      </dgm:t>
    </dgm:pt>
    <dgm:pt modelId="{7AE34332-ABA2-4DFC-B734-9155A680BBD3}">
      <dgm:prSet phldrT="[Text]" custT="1"/>
      <dgm:spPr/>
      <dgm:t>
        <a:bodyPr/>
        <a:lstStyle/>
        <a:p>
          <a:r>
            <a:rPr lang="en-US" sz="2800" dirty="0">
              <a:latin typeface="Arial" panose="020B0604020202020204" pitchFamily="34" charset="0"/>
              <a:cs typeface="Arial" panose="020B0604020202020204" pitchFamily="34" charset="0"/>
            </a:rPr>
            <a:t>Educators, Leaders &amp; School Staff </a:t>
          </a:r>
        </a:p>
      </dgm:t>
    </dgm:pt>
    <dgm:pt modelId="{D5B8AD67-EE12-4EEF-8D13-FFB7001AA19C}" type="parTrans" cxnId="{4745514D-08A6-416C-A0C0-97AFCC545981}">
      <dgm:prSet/>
      <dgm:spPr/>
      <dgm:t>
        <a:bodyPr/>
        <a:lstStyle/>
        <a:p>
          <a:endParaRPr lang="en-US"/>
        </a:p>
      </dgm:t>
    </dgm:pt>
    <dgm:pt modelId="{3B0034DD-DDE4-4CB2-B205-58B02562FD93}" type="sibTrans" cxnId="{4745514D-08A6-416C-A0C0-97AFCC545981}">
      <dgm:prSet/>
      <dgm:spPr/>
      <dgm:t>
        <a:bodyPr/>
        <a:lstStyle/>
        <a:p>
          <a:endParaRPr lang="en-US"/>
        </a:p>
      </dgm:t>
    </dgm:pt>
    <dgm:pt modelId="{37A165AC-CDB0-4FFA-82BA-1285EB2E3CD9}">
      <dgm:prSet custT="1"/>
      <dgm:spPr/>
      <dgm:t>
        <a:bodyPr/>
        <a:lstStyle/>
        <a:p>
          <a:r>
            <a:rPr lang="en-US" sz="2800" dirty="0">
              <a:latin typeface="Arial" panose="020B0604020202020204" pitchFamily="34" charset="0"/>
              <a:cs typeface="Arial" panose="020B0604020202020204" pitchFamily="34" charset="0"/>
            </a:rPr>
            <a:t>Parents &amp; Families of ELs and Immigrant Children</a:t>
          </a:r>
        </a:p>
      </dgm:t>
    </dgm:pt>
    <dgm:pt modelId="{909F9B49-A409-4ADE-8ED6-6824739F972F}" type="parTrans" cxnId="{2AF5BC99-DF2B-4A4F-A36B-59FBC9EFA2E3}">
      <dgm:prSet/>
      <dgm:spPr/>
      <dgm:t>
        <a:bodyPr/>
        <a:lstStyle/>
        <a:p>
          <a:endParaRPr lang="en-US"/>
        </a:p>
      </dgm:t>
    </dgm:pt>
    <dgm:pt modelId="{80F410D3-C4D0-44B1-8858-708036EA7744}" type="sibTrans" cxnId="{2AF5BC99-DF2B-4A4F-A36B-59FBC9EFA2E3}">
      <dgm:prSet/>
      <dgm:spPr/>
      <dgm:t>
        <a:bodyPr/>
        <a:lstStyle/>
        <a:p>
          <a:endParaRPr lang="en-US"/>
        </a:p>
      </dgm:t>
    </dgm:pt>
    <dgm:pt modelId="{9738C3F8-14A1-41AF-8E50-5EC57D3E11A7}" type="pres">
      <dgm:prSet presAssocID="{06310435-A835-43B1-BBB7-CEFA307CB66B}" presName="diagram" presStyleCnt="0">
        <dgm:presLayoutVars>
          <dgm:dir/>
          <dgm:resizeHandles val="exact"/>
        </dgm:presLayoutVars>
      </dgm:prSet>
      <dgm:spPr/>
    </dgm:pt>
    <dgm:pt modelId="{A046396D-61DC-4B63-B4BE-4124E266262E}" type="pres">
      <dgm:prSet presAssocID="{42F53927-1EEB-41A0-A73F-B2A21924D8EC}" presName="node" presStyleLbl="node1" presStyleIdx="0" presStyleCnt="4" custScaleY="370072">
        <dgm:presLayoutVars>
          <dgm:bulletEnabled val="1"/>
        </dgm:presLayoutVars>
      </dgm:prSet>
      <dgm:spPr/>
    </dgm:pt>
    <dgm:pt modelId="{2963DCAC-59AF-4302-937C-1DDFC383C90A}" type="pres">
      <dgm:prSet presAssocID="{F558615C-5689-4D02-A098-D3D92AE4CF66}" presName="sibTrans" presStyleCnt="0"/>
      <dgm:spPr/>
    </dgm:pt>
    <dgm:pt modelId="{40E99EC4-6AB9-4DA9-8AF3-806B5B797882}" type="pres">
      <dgm:prSet presAssocID="{BBF81F94-03A3-4F91-8424-88E283ADABBC}" presName="node" presStyleLbl="node1" presStyleIdx="1" presStyleCnt="4" custScaleY="370461">
        <dgm:presLayoutVars>
          <dgm:bulletEnabled val="1"/>
        </dgm:presLayoutVars>
      </dgm:prSet>
      <dgm:spPr/>
    </dgm:pt>
    <dgm:pt modelId="{B9306186-0E36-480F-B7D6-5A7BDA11E675}" type="pres">
      <dgm:prSet presAssocID="{7D453865-AE3A-40D9-967E-098651F0150B}" presName="sibTrans" presStyleCnt="0"/>
      <dgm:spPr/>
    </dgm:pt>
    <dgm:pt modelId="{4AE533F8-E170-42D9-8A8D-BC3D0C3CACCE}" type="pres">
      <dgm:prSet presAssocID="{7AE34332-ABA2-4DFC-B734-9155A680BBD3}" presName="node" presStyleLbl="node1" presStyleIdx="2" presStyleCnt="4" custScaleY="370359" custLinFactNeighborX="502" custLinFactNeighborY="-246">
        <dgm:presLayoutVars>
          <dgm:bulletEnabled val="1"/>
        </dgm:presLayoutVars>
      </dgm:prSet>
      <dgm:spPr/>
    </dgm:pt>
    <dgm:pt modelId="{D2268547-9C55-4078-A94F-C4D2A9B6C807}" type="pres">
      <dgm:prSet presAssocID="{3B0034DD-DDE4-4CB2-B205-58B02562FD93}" presName="sibTrans" presStyleCnt="0"/>
      <dgm:spPr/>
    </dgm:pt>
    <dgm:pt modelId="{2E691548-EE34-4AC4-8A95-9C5B151D2F54}" type="pres">
      <dgm:prSet presAssocID="{37A165AC-CDB0-4FFA-82BA-1285EB2E3CD9}" presName="node" presStyleLbl="node1" presStyleIdx="3" presStyleCnt="4" custScaleY="370851">
        <dgm:presLayoutVars>
          <dgm:bulletEnabled val="1"/>
        </dgm:presLayoutVars>
      </dgm:prSet>
      <dgm:spPr/>
    </dgm:pt>
  </dgm:ptLst>
  <dgm:cxnLst>
    <dgm:cxn modelId="{3460F700-A9F2-4E0B-9D79-5DF0817C2D0E}" srcId="{06310435-A835-43B1-BBB7-CEFA307CB66B}" destId="{42F53927-1EEB-41A0-A73F-B2A21924D8EC}" srcOrd="0" destOrd="0" parTransId="{28D32406-C67F-485E-A36C-8423B1A2E59D}" sibTransId="{F558615C-5689-4D02-A098-D3D92AE4CF66}"/>
    <dgm:cxn modelId="{7D6D5F0E-6BFA-4561-AB45-684301B1BEA4}" type="presOf" srcId="{BBF81F94-03A3-4F91-8424-88E283ADABBC}" destId="{40E99EC4-6AB9-4DA9-8AF3-806B5B797882}" srcOrd="0" destOrd="0" presId="urn:microsoft.com/office/officeart/2005/8/layout/default"/>
    <dgm:cxn modelId="{DCFA6546-0EA8-481C-84BA-B6805551C1F8}" type="presOf" srcId="{42F53927-1EEB-41A0-A73F-B2A21924D8EC}" destId="{A046396D-61DC-4B63-B4BE-4124E266262E}" srcOrd="0" destOrd="0" presId="urn:microsoft.com/office/officeart/2005/8/layout/default"/>
    <dgm:cxn modelId="{4745514D-08A6-416C-A0C0-97AFCC545981}" srcId="{06310435-A835-43B1-BBB7-CEFA307CB66B}" destId="{7AE34332-ABA2-4DFC-B734-9155A680BBD3}" srcOrd="2" destOrd="0" parTransId="{D5B8AD67-EE12-4EEF-8D13-FFB7001AA19C}" sibTransId="{3B0034DD-DDE4-4CB2-B205-58B02562FD93}"/>
    <dgm:cxn modelId="{0914CD7A-68D9-42BC-B9D9-4796E9F59CBF}" type="presOf" srcId="{06310435-A835-43B1-BBB7-CEFA307CB66B}" destId="{9738C3F8-14A1-41AF-8E50-5EC57D3E11A7}" srcOrd="0" destOrd="0" presId="urn:microsoft.com/office/officeart/2005/8/layout/default"/>
    <dgm:cxn modelId="{F344AA81-D4D6-4230-A15E-83B4C5E18DEB}" srcId="{06310435-A835-43B1-BBB7-CEFA307CB66B}" destId="{BBF81F94-03A3-4F91-8424-88E283ADABBC}" srcOrd="1" destOrd="0" parTransId="{B1559996-4357-4723-842C-1D7A3573528C}" sibTransId="{7D453865-AE3A-40D9-967E-098651F0150B}"/>
    <dgm:cxn modelId="{2BD36193-C81F-4284-8349-4EA136AC7EF2}" type="presOf" srcId="{7AE34332-ABA2-4DFC-B734-9155A680BBD3}" destId="{4AE533F8-E170-42D9-8A8D-BC3D0C3CACCE}" srcOrd="0" destOrd="0" presId="urn:microsoft.com/office/officeart/2005/8/layout/default"/>
    <dgm:cxn modelId="{2AF5BC99-DF2B-4A4F-A36B-59FBC9EFA2E3}" srcId="{06310435-A835-43B1-BBB7-CEFA307CB66B}" destId="{37A165AC-CDB0-4FFA-82BA-1285EB2E3CD9}" srcOrd="3" destOrd="0" parTransId="{909F9B49-A409-4ADE-8ED6-6824739F972F}" sibTransId="{80F410D3-C4D0-44B1-8858-708036EA7744}"/>
    <dgm:cxn modelId="{D2281FB5-16D7-49D0-A3C9-28C4BDCDD042}" type="presOf" srcId="{37A165AC-CDB0-4FFA-82BA-1285EB2E3CD9}" destId="{2E691548-EE34-4AC4-8A95-9C5B151D2F54}" srcOrd="0" destOrd="0" presId="urn:microsoft.com/office/officeart/2005/8/layout/default"/>
    <dgm:cxn modelId="{9F8EABEB-DBCE-420C-A727-CB1B7F152F0F}" type="presParOf" srcId="{9738C3F8-14A1-41AF-8E50-5EC57D3E11A7}" destId="{A046396D-61DC-4B63-B4BE-4124E266262E}" srcOrd="0" destOrd="0" presId="urn:microsoft.com/office/officeart/2005/8/layout/default"/>
    <dgm:cxn modelId="{6B3FA895-5B1D-44B2-A050-1179A4C03B48}" type="presParOf" srcId="{9738C3F8-14A1-41AF-8E50-5EC57D3E11A7}" destId="{2963DCAC-59AF-4302-937C-1DDFC383C90A}" srcOrd="1" destOrd="0" presId="urn:microsoft.com/office/officeart/2005/8/layout/default"/>
    <dgm:cxn modelId="{0D0B6518-61AF-4DEA-9E7D-86FC6DB06377}" type="presParOf" srcId="{9738C3F8-14A1-41AF-8E50-5EC57D3E11A7}" destId="{40E99EC4-6AB9-4DA9-8AF3-806B5B797882}" srcOrd="2" destOrd="0" presId="urn:microsoft.com/office/officeart/2005/8/layout/default"/>
    <dgm:cxn modelId="{06BF0D0E-8F95-45C1-B565-671D043236A7}" type="presParOf" srcId="{9738C3F8-14A1-41AF-8E50-5EC57D3E11A7}" destId="{B9306186-0E36-480F-B7D6-5A7BDA11E675}" srcOrd="3" destOrd="0" presId="urn:microsoft.com/office/officeart/2005/8/layout/default"/>
    <dgm:cxn modelId="{83FDB038-39F1-4124-BC30-08E148831820}" type="presParOf" srcId="{9738C3F8-14A1-41AF-8E50-5EC57D3E11A7}" destId="{4AE533F8-E170-42D9-8A8D-BC3D0C3CACCE}" srcOrd="4" destOrd="0" presId="urn:microsoft.com/office/officeart/2005/8/layout/default"/>
    <dgm:cxn modelId="{612AE35C-F15D-47A9-9895-BC7B2629C12D}" type="presParOf" srcId="{9738C3F8-14A1-41AF-8E50-5EC57D3E11A7}" destId="{D2268547-9C55-4078-A94F-C4D2A9B6C807}" srcOrd="5" destOrd="0" presId="urn:microsoft.com/office/officeart/2005/8/layout/default"/>
    <dgm:cxn modelId="{5DBC22CB-31A0-4249-BACC-AA7FA683AE8D}" type="presParOf" srcId="{9738C3F8-14A1-41AF-8E50-5EC57D3E11A7}" destId="{2E691548-EE34-4AC4-8A95-9C5B151D2F54}" srcOrd="6"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44A4695-F321-4DC9-AF68-01E0DDAF117A}" type="doc">
      <dgm:prSet loTypeId="urn:microsoft.com/office/officeart/2005/8/layout/matrix1" loCatId="matrix" qsTypeId="urn:microsoft.com/office/officeart/2005/8/quickstyle/simple1" qsCatId="simple" csTypeId="urn:microsoft.com/office/officeart/2005/8/colors/colorful1" csCatId="colorful" phldr="1"/>
      <dgm:spPr/>
      <dgm:t>
        <a:bodyPr/>
        <a:lstStyle/>
        <a:p>
          <a:endParaRPr lang="en-US"/>
        </a:p>
      </dgm:t>
    </dgm:pt>
    <dgm:pt modelId="{22BC795D-5A80-4F81-8693-6EF310F7F413}">
      <dgm:prSet phldrT="[Text]" custT="1"/>
      <dgm:spPr/>
      <dgm:t>
        <a:bodyPr/>
        <a:lstStyle/>
        <a:p>
          <a:r>
            <a:rPr lang="en-US" sz="4000" b="1" dirty="0">
              <a:latin typeface="Arial" panose="020B0604020202020204" pitchFamily="34" charset="0"/>
              <a:cs typeface="Arial" panose="020B0604020202020204" pitchFamily="34" charset="0"/>
            </a:rPr>
            <a:t>Title III</a:t>
          </a:r>
        </a:p>
      </dgm:t>
    </dgm:pt>
    <dgm:pt modelId="{31FB8EA5-756A-40ED-A6A0-5495166D40B2}" type="parTrans" cxnId="{BB434AC5-6721-4C58-B269-B85F9D45C8F0}">
      <dgm:prSet/>
      <dgm:spPr/>
      <dgm:t>
        <a:bodyPr/>
        <a:lstStyle/>
        <a:p>
          <a:endParaRPr lang="en-US"/>
        </a:p>
      </dgm:t>
    </dgm:pt>
    <dgm:pt modelId="{4789ED85-8C5D-4AAB-A5DA-80B48094538E}" type="sibTrans" cxnId="{BB434AC5-6721-4C58-B269-B85F9D45C8F0}">
      <dgm:prSet/>
      <dgm:spPr/>
      <dgm:t>
        <a:bodyPr/>
        <a:lstStyle/>
        <a:p>
          <a:endParaRPr lang="en-US"/>
        </a:p>
      </dgm:t>
    </dgm:pt>
    <dgm:pt modelId="{298AE45D-A51E-4D30-B929-3C4D710FD31B}">
      <dgm:prSet phldrT="[Text]"/>
      <dgm:spPr/>
      <dgm:t>
        <a:bodyPr/>
        <a:lstStyle/>
        <a:p>
          <a:r>
            <a:rPr lang="en-US" dirty="0">
              <a:latin typeface="Arial" panose="020B0604020202020204" pitchFamily="34" charset="0"/>
              <a:cs typeface="Arial" panose="020B0604020202020204" pitchFamily="34" charset="0"/>
            </a:rPr>
            <a:t>Reach English proficiency</a:t>
          </a:r>
        </a:p>
      </dgm:t>
    </dgm:pt>
    <dgm:pt modelId="{C2023E73-721D-4858-8465-D62BFE077C8E}" type="parTrans" cxnId="{034888AC-BC30-4656-9B3C-5E6CCB9C256F}">
      <dgm:prSet/>
      <dgm:spPr/>
      <dgm:t>
        <a:bodyPr/>
        <a:lstStyle/>
        <a:p>
          <a:endParaRPr lang="en-US"/>
        </a:p>
      </dgm:t>
    </dgm:pt>
    <dgm:pt modelId="{C995711C-D520-4CC0-B14E-A5AE1B9AC87B}" type="sibTrans" cxnId="{034888AC-BC30-4656-9B3C-5E6CCB9C256F}">
      <dgm:prSet/>
      <dgm:spPr/>
      <dgm:t>
        <a:bodyPr/>
        <a:lstStyle/>
        <a:p>
          <a:endParaRPr lang="en-US"/>
        </a:p>
      </dgm:t>
    </dgm:pt>
    <dgm:pt modelId="{DA111CC5-C79C-4BF1-9BA0-FAE5E44E4B1E}">
      <dgm:prSet phldrT="[Text]"/>
      <dgm:spPr/>
      <dgm:t>
        <a:bodyPr/>
        <a:lstStyle/>
        <a:p>
          <a:r>
            <a:rPr lang="en-US" dirty="0">
              <a:latin typeface="Arial" panose="020B0604020202020204" pitchFamily="34" charset="0"/>
              <a:cs typeface="Arial" panose="020B0604020202020204" pitchFamily="34" charset="0"/>
            </a:rPr>
            <a:t>Meet state academic standards</a:t>
          </a:r>
        </a:p>
      </dgm:t>
    </dgm:pt>
    <dgm:pt modelId="{D2ECC16A-CBD6-4389-AEDE-CE7E46CEFBF5}" type="parTrans" cxnId="{F84A1972-349A-4CD6-8CFD-23DA4E2D4C87}">
      <dgm:prSet/>
      <dgm:spPr/>
      <dgm:t>
        <a:bodyPr/>
        <a:lstStyle/>
        <a:p>
          <a:endParaRPr lang="en-US"/>
        </a:p>
      </dgm:t>
    </dgm:pt>
    <dgm:pt modelId="{868ED738-2B98-4579-BCB4-918E6EC978D0}" type="sibTrans" cxnId="{F84A1972-349A-4CD6-8CFD-23DA4E2D4C87}">
      <dgm:prSet/>
      <dgm:spPr/>
      <dgm:t>
        <a:bodyPr/>
        <a:lstStyle/>
        <a:p>
          <a:endParaRPr lang="en-US"/>
        </a:p>
      </dgm:t>
    </dgm:pt>
    <dgm:pt modelId="{94EE3CBA-6C58-43C7-9795-1171B188EF77}">
      <dgm:prSet phldrT="[Text]"/>
      <dgm:spPr/>
      <dgm:t>
        <a:bodyPr/>
        <a:lstStyle/>
        <a:p>
          <a:r>
            <a:rPr lang="en-US" dirty="0">
              <a:latin typeface="Arial" panose="020B0604020202020204" pitchFamily="34" charset="0"/>
              <a:cs typeface="Arial" panose="020B0604020202020204" pitchFamily="34" charset="0"/>
            </a:rPr>
            <a:t>Establish and sustain effective language programs</a:t>
          </a:r>
        </a:p>
      </dgm:t>
    </dgm:pt>
    <dgm:pt modelId="{3FED4758-8FB8-4F9C-9577-7B277F1A4759}" type="parTrans" cxnId="{01FD0210-FCF6-43F5-9562-3CF1DBE66B0A}">
      <dgm:prSet/>
      <dgm:spPr/>
      <dgm:t>
        <a:bodyPr/>
        <a:lstStyle/>
        <a:p>
          <a:endParaRPr lang="en-US"/>
        </a:p>
      </dgm:t>
    </dgm:pt>
    <dgm:pt modelId="{A664621F-A8F4-4452-A34A-79D23A9C6292}" type="sibTrans" cxnId="{01FD0210-FCF6-43F5-9562-3CF1DBE66B0A}">
      <dgm:prSet/>
      <dgm:spPr/>
      <dgm:t>
        <a:bodyPr/>
        <a:lstStyle/>
        <a:p>
          <a:endParaRPr lang="en-US"/>
        </a:p>
      </dgm:t>
    </dgm:pt>
    <dgm:pt modelId="{F8FF892E-476F-4AC3-91BF-2A78A08E71D7}">
      <dgm:prSet phldrT="[Text]"/>
      <dgm:spPr/>
      <dgm:t>
        <a:bodyPr/>
        <a:lstStyle/>
        <a:p>
          <a:r>
            <a:rPr lang="en-US" dirty="0">
              <a:latin typeface="Arial" panose="020B0604020202020204" pitchFamily="34" charset="0"/>
              <a:cs typeface="Arial" panose="020B0604020202020204" pitchFamily="34" charset="0"/>
            </a:rPr>
            <a:t>Promote parental, family and community participation</a:t>
          </a:r>
        </a:p>
      </dgm:t>
    </dgm:pt>
    <dgm:pt modelId="{C3950C5B-7234-42C3-94EA-74D42246C267}" type="parTrans" cxnId="{4C5CDA97-249E-432D-9FF9-619324F07C74}">
      <dgm:prSet/>
      <dgm:spPr/>
      <dgm:t>
        <a:bodyPr/>
        <a:lstStyle/>
        <a:p>
          <a:endParaRPr lang="en-US"/>
        </a:p>
      </dgm:t>
    </dgm:pt>
    <dgm:pt modelId="{08C1CE15-5D35-45F0-AEE5-8A93EC6FFE7F}" type="sibTrans" cxnId="{4C5CDA97-249E-432D-9FF9-619324F07C74}">
      <dgm:prSet/>
      <dgm:spPr/>
      <dgm:t>
        <a:bodyPr/>
        <a:lstStyle/>
        <a:p>
          <a:endParaRPr lang="en-US"/>
        </a:p>
      </dgm:t>
    </dgm:pt>
    <dgm:pt modelId="{84D5A806-3B21-4A78-9CFF-4D62AD399BAF}" type="pres">
      <dgm:prSet presAssocID="{644A4695-F321-4DC9-AF68-01E0DDAF117A}" presName="diagram" presStyleCnt="0">
        <dgm:presLayoutVars>
          <dgm:chMax val="1"/>
          <dgm:dir/>
          <dgm:animLvl val="ctr"/>
          <dgm:resizeHandles val="exact"/>
        </dgm:presLayoutVars>
      </dgm:prSet>
      <dgm:spPr/>
    </dgm:pt>
    <dgm:pt modelId="{ED8EE9AF-72B0-4490-B396-2A8AF72DF746}" type="pres">
      <dgm:prSet presAssocID="{644A4695-F321-4DC9-AF68-01E0DDAF117A}" presName="matrix" presStyleCnt="0"/>
      <dgm:spPr/>
    </dgm:pt>
    <dgm:pt modelId="{06FD64D0-4513-4C51-9E76-7C4E6D20FE54}" type="pres">
      <dgm:prSet presAssocID="{644A4695-F321-4DC9-AF68-01E0DDAF117A}" presName="tile1" presStyleLbl="node1" presStyleIdx="0" presStyleCnt="4" custLinFactNeighborX="0"/>
      <dgm:spPr/>
    </dgm:pt>
    <dgm:pt modelId="{12427B7F-8C6C-46F2-A357-64318285BD84}" type="pres">
      <dgm:prSet presAssocID="{644A4695-F321-4DC9-AF68-01E0DDAF117A}" presName="tile1text" presStyleLbl="node1" presStyleIdx="0" presStyleCnt="4">
        <dgm:presLayoutVars>
          <dgm:chMax val="0"/>
          <dgm:chPref val="0"/>
          <dgm:bulletEnabled val="1"/>
        </dgm:presLayoutVars>
      </dgm:prSet>
      <dgm:spPr/>
    </dgm:pt>
    <dgm:pt modelId="{0D3B2019-558F-4959-8A40-94FB55D96B2C}" type="pres">
      <dgm:prSet presAssocID="{644A4695-F321-4DC9-AF68-01E0DDAF117A}" presName="tile2" presStyleLbl="node1" presStyleIdx="1" presStyleCnt="4"/>
      <dgm:spPr/>
    </dgm:pt>
    <dgm:pt modelId="{B25144B2-A434-459E-A7F4-B8716BFED674}" type="pres">
      <dgm:prSet presAssocID="{644A4695-F321-4DC9-AF68-01E0DDAF117A}" presName="tile2text" presStyleLbl="node1" presStyleIdx="1" presStyleCnt="4">
        <dgm:presLayoutVars>
          <dgm:chMax val="0"/>
          <dgm:chPref val="0"/>
          <dgm:bulletEnabled val="1"/>
        </dgm:presLayoutVars>
      </dgm:prSet>
      <dgm:spPr/>
    </dgm:pt>
    <dgm:pt modelId="{85D46609-E901-4627-BFAB-32D8A43DD373}" type="pres">
      <dgm:prSet presAssocID="{644A4695-F321-4DC9-AF68-01E0DDAF117A}" presName="tile3" presStyleLbl="node1" presStyleIdx="2" presStyleCnt="4"/>
      <dgm:spPr/>
    </dgm:pt>
    <dgm:pt modelId="{35E492AB-3B94-47A9-8090-EF17699765F5}" type="pres">
      <dgm:prSet presAssocID="{644A4695-F321-4DC9-AF68-01E0DDAF117A}" presName="tile3text" presStyleLbl="node1" presStyleIdx="2" presStyleCnt="4">
        <dgm:presLayoutVars>
          <dgm:chMax val="0"/>
          <dgm:chPref val="0"/>
          <dgm:bulletEnabled val="1"/>
        </dgm:presLayoutVars>
      </dgm:prSet>
      <dgm:spPr/>
    </dgm:pt>
    <dgm:pt modelId="{CAE5ECE3-2E64-44AB-845A-86DF37C90090}" type="pres">
      <dgm:prSet presAssocID="{644A4695-F321-4DC9-AF68-01E0DDAF117A}" presName="tile4" presStyleLbl="node1" presStyleIdx="3" presStyleCnt="4"/>
      <dgm:spPr/>
    </dgm:pt>
    <dgm:pt modelId="{56FF2225-9ECC-485E-BA4E-2A62EA3E78CD}" type="pres">
      <dgm:prSet presAssocID="{644A4695-F321-4DC9-AF68-01E0DDAF117A}" presName="tile4text" presStyleLbl="node1" presStyleIdx="3" presStyleCnt="4">
        <dgm:presLayoutVars>
          <dgm:chMax val="0"/>
          <dgm:chPref val="0"/>
          <dgm:bulletEnabled val="1"/>
        </dgm:presLayoutVars>
      </dgm:prSet>
      <dgm:spPr/>
    </dgm:pt>
    <dgm:pt modelId="{F03CA29D-47F3-42B6-BC36-B75AB07C0777}" type="pres">
      <dgm:prSet presAssocID="{644A4695-F321-4DC9-AF68-01E0DDAF117A}" presName="centerTile" presStyleLbl="fgShp" presStyleIdx="0" presStyleCnt="1">
        <dgm:presLayoutVars>
          <dgm:chMax val="0"/>
          <dgm:chPref val="0"/>
        </dgm:presLayoutVars>
      </dgm:prSet>
      <dgm:spPr/>
    </dgm:pt>
  </dgm:ptLst>
  <dgm:cxnLst>
    <dgm:cxn modelId="{08477804-63EE-494A-B7AB-09F381E93506}" type="presOf" srcId="{DA111CC5-C79C-4BF1-9BA0-FAE5E44E4B1E}" destId="{0D3B2019-558F-4959-8A40-94FB55D96B2C}" srcOrd="0" destOrd="0" presId="urn:microsoft.com/office/officeart/2005/8/layout/matrix1"/>
    <dgm:cxn modelId="{773C4C07-FD90-4264-BD7C-CC39C985E10A}" type="presOf" srcId="{F8FF892E-476F-4AC3-91BF-2A78A08E71D7}" destId="{CAE5ECE3-2E64-44AB-845A-86DF37C90090}" srcOrd="0" destOrd="0" presId="urn:microsoft.com/office/officeart/2005/8/layout/matrix1"/>
    <dgm:cxn modelId="{1DC3C107-F9CE-414D-9C53-A208E6ABB4E4}" type="presOf" srcId="{94EE3CBA-6C58-43C7-9795-1171B188EF77}" destId="{85D46609-E901-4627-BFAB-32D8A43DD373}" srcOrd="0" destOrd="0" presId="urn:microsoft.com/office/officeart/2005/8/layout/matrix1"/>
    <dgm:cxn modelId="{01FD0210-FCF6-43F5-9562-3CF1DBE66B0A}" srcId="{22BC795D-5A80-4F81-8693-6EF310F7F413}" destId="{94EE3CBA-6C58-43C7-9795-1171B188EF77}" srcOrd="2" destOrd="0" parTransId="{3FED4758-8FB8-4F9C-9577-7B277F1A4759}" sibTransId="{A664621F-A8F4-4452-A34A-79D23A9C6292}"/>
    <dgm:cxn modelId="{771DA71F-7A8E-495F-A27C-4660FE267635}" type="presOf" srcId="{298AE45D-A51E-4D30-B929-3C4D710FD31B}" destId="{06FD64D0-4513-4C51-9E76-7C4E6D20FE54}" srcOrd="0" destOrd="0" presId="urn:microsoft.com/office/officeart/2005/8/layout/matrix1"/>
    <dgm:cxn modelId="{B986B829-2BCB-4890-904F-4A223DDF3F93}" type="presOf" srcId="{298AE45D-A51E-4D30-B929-3C4D710FD31B}" destId="{12427B7F-8C6C-46F2-A357-64318285BD84}" srcOrd="1" destOrd="0" presId="urn:microsoft.com/office/officeart/2005/8/layout/matrix1"/>
    <dgm:cxn modelId="{04E7CD3D-9890-405D-885C-5F4204450786}" type="presOf" srcId="{F8FF892E-476F-4AC3-91BF-2A78A08E71D7}" destId="{56FF2225-9ECC-485E-BA4E-2A62EA3E78CD}" srcOrd="1" destOrd="0" presId="urn:microsoft.com/office/officeart/2005/8/layout/matrix1"/>
    <dgm:cxn modelId="{9CE4A86A-0BC9-4F6F-98E4-9092BDCA7A22}" type="presOf" srcId="{22BC795D-5A80-4F81-8693-6EF310F7F413}" destId="{F03CA29D-47F3-42B6-BC36-B75AB07C0777}" srcOrd="0" destOrd="0" presId="urn:microsoft.com/office/officeart/2005/8/layout/matrix1"/>
    <dgm:cxn modelId="{F84A1972-349A-4CD6-8CFD-23DA4E2D4C87}" srcId="{22BC795D-5A80-4F81-8693-6EF310F7F413}" destId="{DA111CC5-C79C-4BF1-9BA0-FAE5E44E4B1E}" srcOrd="1" destOrd="0" parTransId="{D2ECC16A-CBD6-4389-AEDE-CE7E46CEFBF5}" sibTransId="{868ED738-2B98-4579-BCB4-918E6EC978D0}"/>
    <dgm:cxn modelId="{E5C3F97A-E250-441A-888F-9A65FAEB755C}" type="presOf" srcId="{644A4695-F321-4DC9-AF68-01E0DDAF117A}" destId="{84D5A806-3B21-4A78-9CFF-4D62AD399BAF}" srcOrd="0" destOrd="0" presId="urn:microsoft.com/office/officeart/2005/8/layout/matrix1"/>
    <dgm:cxn modelId="{4C5CDA97-249E-432D-9FF9-619324F07C74}" srcId="{22BC795D-5A80-4F81-8693-6EF310F7F413}" destId="{F8FF892E-476F-4AC3-91BF-2A78A08E71D7}" srcOrd="3" destOrd="0" parTransId="{C3950C5B-7234-42C3-94EA-74D42246C267}" sibTransId="{08C1CE15-5D35-45F0-AEE5-8A93EC6FFE7F}"/>
    <dgm:cxn modelId="{034888AC-BC30-4656-9B3C-5E6CCB9C256F}" srcId="{22BC795D-5A80-4F81-8693-6EF310F7F413}" destId="{298AE45D-A51E-4D30-B929-3C4D710FD31B}" srcOrd="0" destOrd="0" parTransId="{C2023E73-721D-4858-8465-D62BFE077C8E}" sibTransId="{C995711C-D520-4CC0-B14E-A5AE1B9AC87B}"/>
    <dgm:cxn modelId="{BB434AC5-6721-4C58-B269-B85F9D45C8F0}" srcId="{644A4695-F321-4DC9-AF68-01E0DDAF117A}" destId="{22BC795D-5A80-4F81-8693-6EF310F7F413}" srcOrd="0" destOrd="0" parTransId="{31FB8EA5-756A-40ED-A6A0-5495166D40B2}" sibTransId="{4789ED85-8C5D-4AAB-A5DA-80B48094538E}"/>
    <dgm:cxn modelId="{F92EFDCB-5E0A-49EC-8351-C281141E2B78}" type="presOf" srcId="{94EE3CBA-6C58-43C7-9795-1171B188EF77}" destId="{35E492AB-3B94-47A9-8090-EF17699765F5}" srcOrd="1" destOrd="0" presId="urn:microsoft.com/office/officeart/2005/8/layout/matrix1"/>
    <dgm:cxn modelId="{E0A86FEB-614D-42A4-A5B5-A4EABD67DCFF}" type="presOf" srcId="{DA111CC5-C79C-4BF1-9BA0-FAE5E44E4B1E}" destId="{B25144B2-A434-459E-A7F4-B8716BFED674}" srcOrd="1" destOrd="0" presId="urn:microsoft.com/office/officeart/2005/8/layout/matrix1"/>
    <dgm:cxn modelId="{144884B7-60EC-4C88-8B14-68278BF2F8F5}" type="presParOf" srcId="{84D5A806-3B21-4A78-9CFF-4D62AD399BAF}" destId="{ED8EE9AF-72B0-4490-B396-2A8AF72DF746}" srcOrd="0" destOrd="0" presId="urn:microsoft.com/office/officeart/2005/8/layout/matrix1"/>
    <dgm:cxn modelId="{B80C0E67-5A78-45EE-A1ED-11D4C82218DC}" type="presParOf" srcId="{ED8EE9AF-72B0-4490-B396-2A8AF72DF746}" destId="{06FD64D0-4513-4C51-9E76-7C4E6D20FE54}" srcOrd="0" destOrd="0" presId="urn:microsoft.com/office/officeart/2005/8/layout/matrix1"/>
    <dgm:cxn modelId="{012BC7C2-DDA0-4F25-AE7B-DB835A6C4957}" type="presParOf" srcId="{ED8EE9AF-72B0-4490-B396-2A8AF72DF746}" destId="{12427B7F-8C6C-46F2-A357-64318285BD84}" srcOrd="1" destOrd="0" presId="urn:microsoft.com/office/officeart/2005/8/layout/matrix1"/>
    <dgm:cxn modelId="{07879C06-BBB5-4027-BC8E-EF78AF71C9D5}" type="presParOf" srcId="{ED8EE9AF-72B0-4490-B396-2A8AF72DF746}" destId="{0D3B2019-558F-4959-8A40-94FB55D96B2C}" srcOrd="2" destOrd="0" presId="urn:microsoft.com/office/officeart/2005/8/layout/matrix1"/>
    <dgm:cxn modelId="{00E42222-0023-4793-8E81-BF059B84D39B}" type="presParOf" srcId="{ED8EE9AF-72B0-4490-B396-2A8AF72DF746}" destId="{B25144B2-A434-459E-A7F4-B8716BFED674}" srcOrd="3" destOrd="0" presId="urn:microsoft.com/office/officeart/2005/8/layout/matrix1"/>
    <dgm:cxn modelId="{A70FE977-81B5-4351-AC50-D04E21FCAFCB}" type="presParOf" srcId="{ED8EE9AF-72B0-4490-B396-2A8AF72DF746}" destId="{85D46609-E901-4627-BFAB-32D8A43DD373}" srcOrd="4" destOrd="0" presId="urn:microsoft.com/office/officeart/2005/8/layout/matrix1"/>
    <dgm:cxn modelId="{3A8157F0-5F96-429D-8F9D-172AF09AA2E2}" type="presParOf" srcId="{ED8EE9AF-72B0-4490-B396-2A8AF72DF746}" destId="{35E492AB-3B94-47A9-8090-EF17699765F5}" srcOrd="5" destOrd="0" presId="urn:microsoft.com/office/officeart/2005/8/layout/matrix1"/>
    <dgm:cxn modelId="{7F80B320-EC2B-43F8-B3AE-C8389030EF8B}" type="presParOf" srcId="{ED8EE9AF-72B0-4490-B396-2A8AF72DF746}" destId="{CAE5ECE3-2E64-44AB-845A-86DF37C90090}" srcOrd="6" destOrd="0" presId="urn:microsoft.com/office/officeart/2005/8/layout/matrix1"/>
    <dgm:cxn modelId="{47737C5F-4B28-48D1-A941-7E4EB5FF5E09}" type="presParOf" srcId="{ED8EE9AF-72B0-4490-B396-2A8AF72DF746}" destId="{56FF2225-9ECC-485E-BA4E-2A62EA3E78CD}" srcOrd="7" destOrd="0" presId="urn:microsoft.com/office/officeart/2005/8/layout/matrix1"/>
    <dgm:cxn modelId="{B5C980AB-2E18-4B65-8AAF-E3C50AC83D07}" type="presParOf" srcId="{84D5A806-3B21-4A78-9CFF-4D62AD399BAF}" destId="{F03CA29D-47F3-42B6-BC36-B75AB07C0777}" srcOrd="1" destOrd="0" presId="urn:microsoft.com/office/officeart/2005/8/layout/matrix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FF943CE-C76A-43D9-BD70-0F5625179CF8}"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en-US"/>
        </a:p>
      </dgm:t>
    </dgm:pt>
    <dgm:pt modelId="{77803412-E399-4E49-A018-E0EC2ECF7776}">
      <dgm:prSet phldrT="[Text]"/>
      <dgm:spPr/>
      <dgm:t>
        <a:bodyPr/>
        <a:lstStyle/>
        <a:p>
          <a:r>
            <a:rPr lang="en-US" dirty="0">
              <a:latin typeface="Arial" panose="020B0604020202020204" pitchFamily="34" charset="0"/>
              <a:cs typeface="Arial" panose="020B0604020202020204" pitchFamily="34" charset="0"/>
            </a:rPr>
            <a:t>Be allowable and  reasonable</a:t>
          </a:r>
        </a:p>
      </dgm:t>
    </dgm:pt>
    <dgm:pt modelId="{A70D7287-D816-4F1D-BC24-DD04D2A1FE0C}" type="parTrans" cxnId="{5C62CE59-FB7E-4E93-987F-216C25B52E2B}">
      <dgm:prSet/>
      <dgm:spPr/>
      <dgm:t>
        <a:bodyPr/>
        <a:lstStyle/>
        <a:p>
          <a:endParaRPr lang="en-US"/>
        </a:p>
      </dgm:t>
    </dgm:pt>
    <dgm:pt modelId="{0C0EC07A-A370-4BA3-94F4-46C143EAC9AB}" type="sibTrans" cxnId="{5C62CE59-FB7E-4E93-987F-216C25B52E2B}">
      <dgm:prSet/>
      <dgm:spPr/>
      <dgm:t>
        <a:bodyPr/>
        <a:lstStyle/>
        <a:p>
          <a:endParaRPr lang="en-US"/>
        </a:p>
      </dgm:t>
    </dgm:pt>
    <dgm:pt modelId="{7DB49CC9-F0DE-428A-B93F-FF1B0B219F6A}">
      <dgm:prSet phldrT="[Text]"/>
      <dgm:spPr/>
      <dgm:t>
        <a:bodyPr/>
        <a:lstStyle/>
        <a:p>
          <a:r>
            <a:rPr lang="en-US" dirty="0">
              <a:latin typeface="Arial" panose="020B0604020202020204" pitchFamily="34" charset="0"/>
              <a:cs typeface="Arial" panose="020B0604020202020204" pitchFamily="34" charset="0"/>
            </a:rPr>
            <a:t>Supplement, not supplant</a:t>
          </a:r>
        </a:p>
      </dgm:t>
    </dgm:pt>
    <dgm:pt modelId="{25E81A54-84BD-4A93-9AEA-C5DB599286ED}" type="sibTrans" cxnId="{D755B706-3D88-41C0-A144-7903D7CA3944}">
      <dgm:prSet/>
      <dgm:spPr/>
      <dgm:t>
        <a:bodyPr/>
        <a:lstStyle/>
        <a:p>
          <a:endParaRPr lang="en-US"/>
        </a:p>
      </dgm:t>
    </dgm:pt>
    <dgm:pt modelId="{73529788-EA48-42CE-A373-88FFAD442B07}" type="parTrans" cxnId="{D755B706-3D88-41C0-A144-7903D7CA3944}">
      <dgm:prSet/>
      <dgm:spPr/>
      <dgm:t>
        <a:bodyPr/>
        <a:lstStyle/>
        <a:p>
          <a:endParaRPr lang="en-US"/>
        </a:p>
      </dgm:t>
    </dgm:pt>
    <dgm:pt modelId="{99053410-C3A1-4A4C-9AF1-B1373E9F2472}">
      <dgm:prSet phldrT="[Text]"/>
      <dgm:spPr/>
      <dgm:t>
        <a:bodyPr/>
        <a:lstStyle/>
        <a:p>
          <a:r>
            <a:rPr lang="en-US" dirty="0">
              <a:latin typeface="Arial" panose="020B0604020202020204" pitchFamily="34" charset="0"/>
              <a:cs typeface="Arial" panose="020B0604020202020204" pitchFamily="34" charset="0"/>
            </a:rPr>
            <a:t>Be allocable</a:t>
          </a:r>
        </a:p>
      </dgm:t>
    </dgm:pt>
    <dgm:pt modelId="{EF41F323-E43D-4AA2-909D-4F113DDC80E2}" type="sibTrans" cxnId="{8E7F761B-5010-44B2-BC5F-8E235E116228}">
      <dgm:prSet/>
      <dgm:spPr/>
      <dgm:t>
        <a:bodyPr/>
        <a:lstStyle/>
        <a:p>
          <a:endParaRPr lang="en-US"/>
        </a:p>
      </dgm:t>
    </dgm:pt>
    <dgm:pt modelId="{845A581B-2F8F-40C7-8E93-4F1DCA44B49C}" type="parTrans" cxnId="{8E7F761B-5010-44B2-BC5F-8E235E116228}">
      <dgm:prSet/>
      <dgm:spPr/>
      <dgm:t>
        <a:bodyPr/>
        <a:lstStyle/>
        <a:p>
          <a:endParaRPr lang="en-US"/>
        </a:p>
      </dgm:t>
    </dgm:pt>
    <dgm:pt modelId="{03A973D3-6C3A-4668-99E4-78F622884122}" type="pres">
      <dgm:prSet presAssocID="{4FF943CE-C76A-43D9-BD70-0F5625179CF8}" presName="diagram" presStyleCnt="0">
        <dgm:presLayoutVars>
          <dgm:dir/>
          <dgm:resizeHandles val="exact"/>
        </dgm:presLayoutVars>
      </dgm:prSet>
      <dgm:spPr/>
    </dgm:pt>
    <dgm:pt modelId="{E8C05685-D9EE-4C09-842A-D6EF16F12AB9}" type="pres">
      <dgm:prSet presAssocID="{99053410-C3A1-4A4C-9AF1-B1373E9F2472}" presName="node" presStyleLbl="node1" presStyleIdx="0" presStyleCnt="3" custScaleY="274427" custLinFactNeighborX="-13545">
        <dgm:presLayoutVars>
          <dgm:bulletEnabled val="1"/>
        </dgm:presLayoutVars>
      </dgm:prSet>
      <dgm:spPr/>
    </dgm:pt>
    <dgm:pt modelId="{747FB423-58C5-4E04-93DA-1622EB919487}" type="pres">
      <dgm:prSet presAssocID="{EF41F323-E43D-4AA2-909D-4F113DDC80E2}" presName="sibTrans" presStyleCnt="0"/>
      <dgm:spPr/>
    </dgm:pt>
    <dgm:pt modelId="{8525575F-77BD-4149-B9BF-9EA633B35F3A}" type="pres">
      <dgm:prSet presAssocID="{77803412-E399-4E49-A018-E0EC2ECF7776}" presName="node" presStyleLbl="node1" presStyleIdx="1" presStyleCnt="3" custScaleY="271605">
        <dgm:presLayoutVars>
          <dgm:bulletEnabled val="1"/>
        </dgm:presLayoutVars>
      </dgm:prSet>
      <dgm:spPr/>
    </dgm:pt>
    <dgm:pt modelId="{D28A0617-9C0E-4AD9-9EB7-8B91709ED928}" type="pres">
      <dgm:prSet presAssocID="{0C0EC07A-A370-4BA3-94F4-46C143EAC9AB}" presName="sibTrans" presStyleCnt="0"/>
      <dgm:spPr/>
    </dgm:pt>
    <dgm:pt modelId="{739C3A36-8E2C-40E4-85D8-53364D83D5B4}" type="pres">
      <dgm:prSet presAssocID="{7DB49CC9-F0DE-428A-B93F-FF1B0B219F6A}" presName="node" presStyleLbl="node1" presStyleIdx="2" presStyleCnt="3" custScaleY="270194">
        <dgm:presLayoutVars>
          <dgm:bulletEnabled val="1"/>
        </dgm:presLayoutVars>
      </dgm:prSet>
      <dgm:spPr/>
    </dgm:pt>
  </dgm:ptLst>
  <dgm:cxnLst>
    <dgm:cxn modelId="{44352405-1A89-4BA0-9420-453EE3D07FDC}" type="presOf" srcId="{4FF943CE-C76A-43D9-BD70-0F5625179CF8}" destId="{03A973D3-6C3A-4668-99E4-78F622884122}" srcOrd="0" destOrd="0" presId="urn:microsoft.com/office/officeart/2005/8/layout/default"/>
    <dgm:cxn modelId="{D755B706-3D88-41C0-A144-7903D7CA3944}" srcId="{4FF943CE-C76A-43D9-BD70-0F5625179CF8}" destId="{7DB49CC9-F0DE-428A-B93F-FF1B0B219F6A}" srcOrd="2" destOrd="0" parTransId="{73529788-EA48-42CE-A373-88FFAD442B07}" sibTransId="{25E81A54-84BD-4A93-9AEA-C5DB599286ED}"/>
    <dgm:cxn modelId="{8E7F761B-5010-44B2-BC5F-8E235E116228}" srcId="{4FF943CE-C76A-43D9-BD70-0F5625179CF8}" destId="{99053410-C3A1-4A4C-9AF1-B1373E9F2472}" srcOrd="0" destOrd="0" parTransId="{845A581B-2F8F-40C7-8E93-4F1DCA44B49C}" sibTransId="{EF41F323-E43D-4AA2-909D-4F113DDC80E2}"/>
    <dgm:cxn modelId="{5C62CE59-FB7E-4E93-987F-216C25B52E2B}" srcId="{4FF943CE-C76A-43D9-BD70-0F5625179CF8}" destId="{77803412-E399-4E49-A018-E0EC2ECF7776}" srcOrd="1" destOrd="0" parTransId="{A70D7287-D816-4F1D-BC24-DD04D2A1FE0C}" sibTransId="{0C0EC07A-A370-4BA3-94F4-46C143EAC9AB}"/>
    <dgm:cxn modelId="{2CF630A1-0C06-4317-9702-0EEF9E5DC898}" type="presOf" srcId="{99053410-C3A1-4A4C-9AF1-B1373E9F2472}" destId="{E8C05685-D9EE-4C09-842A-D6EF16F12AB9}" srcOrd="0" destOrd="0" presId="urn:microsoft.com/office/officeart/2005/8/layout/default"/>
    <dgm:cxn modelId="{AC6B54AA-A5D9-4D36-9F0A-66F262927580}" type="presOf" srcId="{7DB49CC9-F0DE-428A-B93F-FF1B0B219F6A}" destId="{739C3A36-8E2C-40E4-85D8-53364D83D5B4}" srcOrd="0" destOrd="0" presId="urn:microsoft.com/office/officeart/2005/8/layout/default"/>
    <dgm:cxn modelId="{CAE58DE6-9EB8-45DC-8858-C1A4DF75C653}" type="presOf" srcId="{77803412-E399-4E49-A018-E0EC2ECF7776}" destId="{8525575F-77BD-4149-B9BF-9EA633B35F3A}" srcOrd="0" destOrd="0" presId="urn:microsoft.com/office/officeart/2005/8/layout/default"/>
    <dgm:cxn modelId="{DBBD0A76-F496-4635-8A81-0AEBE5D016D1}" type="presParOf" srcId="{03A973D3-6C3A-4668-99E4-78F622884122}" destId="{E8C05685-D9EE-4C09-842A-D6EF16F12AB9}" srcOrd="0" destOrd="0" presId="urn:microsoft.com/office/officeart/2005/8/layout/default"/>
    <dgm:cxn modelId="{72D64289-A68A-4DF3-BF7D-A7BFE0C4BEB0}" type="presParOf" srcId="{03A973D3-6C3A-4668-99E4-78F622884122}" destId="{747FB423-58C5-4E04-93DA-1622EB919487}" srcOrd="1" destOrd="0" presId="urn:microsoft.com/office/officeart/2005/8/layout/default"/>
    <dgm:cxn modelId="{D8A3B991-4DCB-4329-9F57-3FCD48CF4DC9}" type="presParOf" srcId="{03A973D3-6C3A-4668-99E4-78F622884122}" destId="{8525575F-77BD-4149-B9BF-9EA633B35F3A}" srcOrd="2" destOrd="0" presId="urn:microsoft.com/office/officeart/2005/8/layout/default"/>
    <dgm:cxn modelId="{31AA641B-043C-479B-8EE8-13E51317840B}" type="presParOf" srcId="{03A973D3-6C3A-4668-99E4-78F622884122}" destId="{D28A0617-9C0E-4AD9-9EB7-8B91709ED928}" srcOrd="3" destOrd="0" presId="urn:microsoft.com/office/officeart/2005/8/layout/default"/>
    <dgm:cxn modelId="{CDA61A0F-6E5B-4476-8800-9EA478BC8F6D}" type="presParOf" srcId="{03A973D3-6C3A-4668-99E4-78F622884122}" destId="{739C3A36-8E2C-40E4-85D8-53364D83D5B4}" srcOrd="4"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C05685-D9EE-4C09-842A-D6EF16F12AB9}">
      <dsp:nvSpPr>
        <dsp:cNvPr id="0" name=""/>
        <dsp:cNvSpPr/>
      </dsp:nvSpPr>
      <dsp:spPr>
        <a:xfrm>
          <a:off x="0" y="141513"/>
          <a:ext cx="2571749" cy="4234545"/>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ct val="35000"/>
            </a:spcAft>
            <a:buNone/>
          </a:pPr>
          <a:r>
            <a:rPr lang="en-US" sz="4000" b="1" kern="1200" dirty="0">
              <a:latin typeface="Arial" panose="020B0604020202020204" pitchFamily="34" charset="0"/>
              <a:cs typeface="Arial" panose="020B0604020202020204" pitchFamily="34" charset="0"/>
            </a:rPr>
            <a:t>$1,515 </a:t>
          </a:r>
        </a:p>
        <a:p>
          <a:pPr marL="0" lvl="0" indent="0" algn="ctr" defTabSz="1778000">
            <a:lnSpc>
              <a:spcPct val="90000"/>
            </a:lnSpc>
            <a:spcBef>
              <a:spcPct val="0"/>
            </a:spcBef>
            <a:spcAft>
              <a:spcPct val="35000"/>
            </a:spcAft>
            <a:buNone/>
          </a:pPr>
          <a:r>
            <a:rPr lang="en-US" sz="4000" kern="1200" dirty="0">
              <a:latin typeface="Arial" panose="020B0604020202020204" pitchFamily="34" charset="0"/>
              <a:cs typeface="Arial" panose="020B0604020202020204" pitchFamily="34" charset="0"/>
            </a:rPr>
            <a:t> first year</a:t>
          </a:r>
        </a:p>
      </dsp:txBody>
      <dsp:txXfrm>
        <a:off x="0" y="141513"/>
        <a:ext cx="2571749" cy="4234545"/>
      </dsp:txXfrm>
    </dsp:sp>
    <dsp:sp modelId="{8525575F-77BD-4149-B9BF-9EA633B35F3A}">
      <dsp:nvSpPr>
        <dsp:cNvPr id="0" name=""/>
        <dsp:cNvSpPr/>
      </dsp:nvSpPr>
      <dsp:spPr>
        <a:xfrm>
          <a:off x="2828925" y="163285"/>
          <a:ext cx="2571749" cy="4191000"/>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ct val="35000"/>
            </a:spcAft>
            <a:buNone/>
          </a:pPr>
          <a:r>
            <a:rPr lang="en-US" sz="4000" b="1" kern="1200" dirty="0">
              <a:latin typeface="Arial" panose="020B0604020202020204" pitchFamily="34" charset="0"/>
              <a:cs typeface="Arial" panose="020B0604020202020204" pitchFamily="34" charset="0"/>
            </a:rPr>
            <a:t>$1,136 </a:t>
          </a:r>
        </a:p>
        <a:p>
          <a:pPr marL="0" lvl="0" indent="0" algn="ctr" defTabSz="1778000">
            <a:lnSpc>
              <a:spcPct val="90000"/>
            </a:lnSpc>
            <a:spcBef>
              <a:spcPct val="0"/>
            </a:spcBef>
            <a:spcAft>
              <a:spcPct val="35000"/>
            </a:spcAft>
            <a:buNone/>
          </a:pPr>
          <a:r>
            <a:rPr lang="en-US" sz="4000" kern="1200" dirty="0">
              <a:latin typeface="Arial" panose="020B0604020202020204" pitchFamily="34" charset="0"/>
              <a:cs typeface="Arial" panose="020B0604020202020204" pitchFamily="34" charset="0"/>
            </a:rPr>
            <a:t>2+ years</a:t>
          </a:r>
        </a:p>
      </dsp:txBody>
      <dsp:txXfrm>
        <a:off x="2828925" y="163285"/>
        <a:ext cx="2571749" cy="4191000"/>
      </dsp:txXfrm>
    </dsp:sp>
    <dsp:sp modelId="{739C3A36-8E2C-40E4-85D8-53364D83D5B4}">
      <dsp:nvSpPr>
        <dsp:cNvPr id="0" name=""/>
        <dsp:cNvSpPr/>
      </dsp:nvSpPr>
      <dsp:spPr>
        <a:xfrm>
          <a:off x="5657849" y="174171"/>
          <a:ext cx="2571749" cy="4169228"/>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ct val="35000"/>
            </a:spcAft>
            <a:buNone/>
          </a:pPr>
          <a:endParaRPr lang="en-US" sz="4000" b="1" kern="1200" dirty="0">
            <a:latin typeface="Arial" panose="020B0604020202020204" pitchFamily="34" charset="0"/>
            <a:cs typeface="Arial" panose="020B0604020202020204" pitchFamily="34" charset="0"/>
          </a:endParaRPr>
        </a:p>
        <a:p>
          <a:pPr marL="0" lvl="0" indent="0" algn="ctr" defTabSz="1778000">
            <a:lnSpc>
              <a:spcPct val="90000"/>
            </a:lnSpc>
            <a:spcBef>
              <a:spcPct val="0"/>
            </a:spcBef>
            <a:spcAft>
              <a:spcPct val="35000"/>
            </a:spcAft>
            <a:buNone/>
          </a:pPr>
          <a:r>
            <a:rPr lang="en-US" sz="4000" b="1" kern="1200" dirty="0">
              <a:latin typeface="Arial" panose="020B0604020202020204" pitchFamily="34" charset="0"/>
              <a:cs typeface="Arial" panose="020B0604020202020204" pitchFamily="34" charset="0"/>
            </a:rPr>
            <a:t>$758</a:t>
          </a:r>
        </a:p>
        <a:p>
          <a:pPr marL="0" lvl="0" indent="0" algn="ctr" defTabSz="1778000">
            <a:lnSpc>
              <a:spcPct val="90000"/>
            </a:lnSpc>
            <a:spcBef>
              <a:spcPct val="0"/>
            </a:spcBef>
            <a:spcAft>
              <a:spcPct val="35000"/>
            </a:spcAft>
            <a:buNone/>
          </a:pPr>
          <a:r>
            <a:rPr lang="en-US" sz="4000" kern="1200" dirty="0">
              <a:latin typeface="Arial" panose="020B0604020202020204" pitchFamily="34" charset="0"/>
              <a:cs typeface="Arial" panose="020B0604020202020204" pitchFamily="34" charset="0"/>
            </a:rPr>
            <a:t>almost proficient</a:t>
          </a:r>
        </a:p>
      </dsp:txBody>
      <dsp:txXfrm>
        <a:off x="5657849" y="174171"/>
        <a:ext cx="2571749" cy="416922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46396D-61DC-4B63-B4BE-4124E266262E}">
      <dsp:nvSpPr>
        <dsp:cNvPr id="0" name=""/>
        <dsp:cNvSpPr/>
      </dsp:nvSpPr>
      <dsp:spPr>
        <a:xfrm>
          <a:off x="2458" y="274665"/>
          <a:ext cx="1950128" cy="4330126"/>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b="0" kern="1200" dirty="0">
              <a:latin typeface="Arial" panose="020B0604020202020204" pitchFamily="34" charset="0"/>
              <a:cs typeface="Arial" panose="020B0604020202020204" pitchFamily="34" charset="0"/>
            </a:rPr>
            <a:t>English Learners</a:t>
          </a:r>
        </a:p>
      </dsp:txBody>
      <dsp:txXfrm>
        <a:off x="2458" y="274665"/>
        <a:ext cx="1950128" cy="4330126"/>
      </dsp:txXfrm>
    </dsp:sp>
    <dsp:sp modelId="{40E99EC4-6AB9-4DA9-8AF3-806B5B797882}">
      <dsp:nvSpPr>
        <dsp:cNvPr id="0" name=""/>
        <dsp:cNvSpPr/>
      </dsp:nvSpPr>
      <dsp:spPr>
        <a:xfrm>
          <a:off x="2147599" y="272389"/>
          <a:ext cx="1950128" cy="4334678"/>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b="0" kern="1200" dirty="0">
              <a:latin typeface="Arial" panose="020B0604020202020204" pitchFamily="34" charset="0"/>
              <a:cs typeface="Arial" panose="020B0604020202020204" pitchFamily="34" charset="0"/>
            </a:rPr>
            <a:t>Immigrant Children &amp; Youth</a:t>
          </a:r>
        </a:p>
      </dsp:txBody>
      <dsp:txXfrm>
        <a:off x="2147599" y="272389"/>
        <a:ext cx="1950128" cy="4334678"/>
      </dsp:txXfrm>
    </dsp:sp>
    <dsp:sp modelId="{4AE533F8-E170-42D9-8A8D-BC3D0C3CACCE}">
      <dsp:nvSpPr>
        <dsp:cNvPr id="0" name=""/>
        <dsp:cNvSpPr/>
      </dsp:nvSpPr>
      <dsp:spPr>
        <a:xfrm>
          <a:off x="4302529" y="270108"/>
          <a:ext cx="1950128" cy="4333484"/>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latin typeface="Arial" panose="020B0604020202020204" pitchFamily="34" charset="0"/>
              <a:cs typeface="Arial" panose="020B0604020202020204" pitchFamily="34" charset="0"/>
            </a:rPr>
            <a:t>Educators, Leaders &amp; School Staff </a:t>
          </a:r>
        </a:p>
      </dsp:txBody>
      <dsp:txXfrm>
        <a:off x="4302529" y="270108"/>
        <a:ext cx="1950128" cy="4333484"/>
      </dsp:txXfrm>
    </dsp:sp>
    <dsp:sp modelId="{2E691548-EE34-4AC4-8A95-9C5B151D2F54}">
      <dsp:nvSpPr>
        <dsp:cNvPr id="0" name=""/>
        <dsp:cNvSpPr/>
      </dsp:nvSpPr>
      <dsp:spPr>
        <a:xfrm>
          <a:off x="6437880" y="270108"/>
          <a:ext cx="1950128" cy="4339241"/>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latin typeface="Arial" panose="020B0604020202020204" pitchFamily="34" charset="0"/>
              <a:cs typeface="Arial" panose="020B0604020202020204" pitchFamily="34" charset="0"/>
            </a:rPr>
            <a:t>Parents &amp; Families of ELs and Immigrant Children</a:t>
          </a:r>
        </a:p>
      </dsp:txBody>
      <dsp:txXfrm>
        <a:off x="6437880" y="270108"/>
        <a:ext cx="1950128" cy="433924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FD64D0-4513-4C51-9E76-7C4E6D20FE54}">
      <dsp:nvSpPr>
        <dsp:cNvPr id="0" name=""/>
        <dsp:cNvSpPr/>
      </dsp:nvSpPr>
      <dsp:spPr>
        <a:xfrm rot="16200000">
          <a:off x="925909" y="-925909"/>
          <a:ext cx="2262981" cy="4114800"/>
        </a:xfrm>
        <a:prstGeom prst="round1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213360" rIns="213360" bIns="213360" numCol="1" spcCol="1270" anchor="ctr" anchorCtr="0">
          <a:noAutofit/>
        </a:bodyPr>
        <a:lstStyle/>
        <a:p>
          <a:pPr marL="0" lvl="0" indent="0" algn="ctr" defTabSz="1333500">
            <a:lnSpc>
              <a:spcPct val="90000"/>
            </a:lnSpc>
            <a:spcBef>
              <a:spcPct val="0"/>
            </a:spcBef>
            <a:spcAft>
              <a:spcPct val="35000"/>
            </a:spcAft>
            <a:buNone/>
          </a:pPr>
          <a:r>
            <a:rPr lang="en-US" sz="3000" kern="1200" dirty="0">
              <a:latin typeface="Arial" panose="020B0604020202020204" pitchFamily="34" charset="0"/>
              <a:cs typeface="Arial" panose="020B0604020202020204" pitchFamily="34" charset="0"/>
            </a:rPr>
            <a:t>Reach English proficiency</a:t>
          </a:r>
        </a:p>
      </dsp:txBody>
      <dsp:txXfrm rot="5400000">
        <a:off x="-1" y="1"/>
        <a:ext cx="4114800" cy="1697236"/>
      </dsp:txXfrm>
    </dsp:sp>
    <dsp:sp modelId="{0D3B2019-558F-4959-8A40-94FB55D96B2C}">
      <dsp:nvSpPr>
        <dsp:cNvPr id="0" name=""/>
        <dsp:cNvSpPr/>
      </dsp:nvSpPr>
      <dsp:spPr>
        <a:xfrm>
          <a:off x="4114800" y="0"/>
          <a:ext cx="4114800" cy="2262981"/>
        </a:xfrm>
        <a:prstGeom prst="round1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213360" rIns="213360" bIns="213360" numCol="1" spcCol="1270" anchor="ctr" anchorCtr="0">
          <a:noAutofit/>
        </a:bodyPr>
        <a:lstStyle/>
        <a:p>
          <a:pPr marL="0" lvl="0" indent="0" algn="ctr" defTabSz="1333500">
            <a:lnSpc>
              <a:spcPct val="90000"/>
            </a:lnSpc>
            <a:spcBef>
              <a:spcPct val="0"/>
            </a:spcBef>
            <a:spcAft>
              <a:spcPct val="35000"/>
            </a:spcAft>
            <a:buNone/>
          </a:pPr>
          <a:r>
            <a:rPr lang="en-US" sz="3000" kern="1200" dirty="0">
              <a:latin typeface="Arial" panose="020B0604020202020204" pitchFamily="34" charset="0"/>
              <a:cs typeface="Arial" panose="020B0604020202020204" pitchFamily="34" charset="0"/>
            </a:rPr>
            <a:t>Meet state academic standards</a:t>
          </a:r>
        </a:p>
      </dsp:txBody>
      <dsp:txXfrm>
        <a:off x="4114800" y="0"/>
        <a:ext cx="4114800" cy="1697236"/>
      </dsp:txXfrm>
    </dsp:sp>
    <dsp:sp modelId="{85D46609-E901-4627-BFAB-32D8A43DD373}">
      <dsp:nvSpPr>
        <dsp:cNvPr id="0" name=""/>
        <dsp:cNvSpPr/>
      </dsp:nvSpPr>
      <dsp:spPr>
        <a:xfrm rot="10800000">
          <a:off x="0" y="2262981"/>
          <a:ext cx="4114800" cy="2262981"/>
        </a:xfrm>
        <a:prstGeom prst="round1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213360" rIns="213360" bIns="213360" numCol="1" spcCol="1270" anchor="ctr" anchorCtr="0">
          <a:noAutofit/>
        </a:bodyPr>
        <a:lstStyle/>
        <a:p>
          <a:pPr marL="0" lvl="0" indent="0" algn="ctr" defTabSz="1333500">
            <a:lnSpc>
              <a:spcPct val="90000"/>
            </a:lnSpc>
            <a:spcBef>
              <a:spcPct val="0"/>
            </a:spcBef>
            <a:spcAft>
              <a:spcPct val="35000"/>
            </a:spcAft>
            <a:buNone/>
          </a:pPr>
          <a:r>
            <a:rPr lang="en-US" sz="3000" kern="1200" dirty="0">
              <a:latin typeface="Arial" panose="020B0604020202020204" pitchFamily="34" charset="0"/>
              <a:cs typeface="Arial" panose="020B0604020202020204" pitchFamily="34" charset="0"/>
            </a:rPr>
            <a:t>Establish and sustain effective language programs</a:t>
          </a:r>
        </a:p>
      </dsp:txBody>
      <dsp:txXfrm rot="10800000">
        <a:off x="0" y="2828726"/>
        <a:ext cx="4114800" cy="1697236"/>
      </dsp:txXfrm>
    </dsp:sp>
    <dsp:sp modelId="{CAE5ECE3-2E64-44AB-845A-86DF37C90090}">
      <dsp:nvSpPr>
        <dsp:cNvPr id="0" name=""/>
        <dsp:cNvSpPr/>
      </dsp:nvSpPr>
      <dsp:spPr>
        <a:xfrm rot="5400000">
          <a:off x="5040709" y="1337072"/>
          <a:ext cx="2262981" cy="4114800"/>
        </a:xfrm>
        <a:prstGeom prst="round1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213360" rIns="213360" bIns="213360" numCol="1" spcCol="1270" anchor="ctr" anchorCtr="0">
          <a:noAutofit/>
        </a:bodyPr>
        <a:lstStyle/>
        <a:p>
          <a:pPr marL="0" lvl="0" indent="0" algn="ctr" defTabSz="1333500">
            <a:lnSpc>
              <a:spcPct val="90000"/>
            </a:lnSpc>
            <a:spcBef>
              <a:spcPct val="0"/>
            </a:spcBef>
            <a:spcAft>
              <a:spcPct val="35000"/>
            </a:spcAft>
            <a:buNone/>
          </a:pPr>
          <a:r>
            <a:rPr lang="en-US" sz="3000" kern="1200" dirty="0">
              <a:latin typeface="Arial" panose="020B0604020202020204" pitchFamily="34" charset="0"/>
              <a:cs typeface="Arial" panose="020B0604020202020204" pitchFamily="34" charset="0"/>
            </a:rPr>
            <a:t>Promote parental, family and community participation</a:t>
          </a:r>
        </a:p>
      </dsp:txBody>
      <dsp:txXfrm rot="-5400000">
        <a:off x="4114799" y="2828726"/>
        <a:ext cx="4114800" cy="1697236"/>
      </dsp:txXfrm>
    </dsp:sp>
    <dsp:sp modelId="{F03CA29D-47F3-42B6-BC36-B75AB07C0777}">
      <dsp:nvSpPr>
        <dsp:cNvPr id="0" name=""/>
        <dsp:cNvSpPr/>
      </dsp:nvSpPr>
      <dsp:spPr>
        <a:xfrm>
          <a:off x="2880359" y="1697236"/>
          <a:ext cx="2468880" cy="1131490"/>
        </a:xfrm>
        <a:prstGeom prst="roundRect">
          <a:avLst/>
        </a:prstGeom>
        <a:solidFill>
          <a:schemeClr val="accent2">
            <a:tint val="4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ct val="35000"/>
            </a:spcAft>
            <a:buNone/>
          </a:pPr>
          <a:r>
            <a:rPr lang="en-US" sz="4000" b="1" kern="1200" dirty="0">
              <a:latin typeface="Arial" panose="020B0604020202020204" pitchFamily="34" charset="0"/>
              <a:cs typeface="Arial" panose="020B0604020202020204" pitchFamily="34" charset="0"/>
            </a:rPr>
            <a:t>Title III</a:t>
          </a:r>
        </a:p>
      </dsp:txBody>
      <dsp:txXfrm>
        <a:off x="2935594" y="1752471"/>
        <a:ext cx="2358410" cy="102102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C05685-D9EE-4C09-842A-D6EF16F12AB9}">
      <dsp:nvSpPr>
        <dsp:cNvPr id="0" name=""/>
        <dsp:cNvSpPr/>
      </dsp:nvSpPr>
      <dsp:spPr>
        <a:xfrm>
          <a:off x="0" y="141513"/>
          <a:ext cx="2571749" cy="4234545"/>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kern="1200" dirty="0">
              <a:latin typeface="Arial" panose="020B0604020202020204" pitchFamily="34" charset="0"/>
              <a:cs typeface="Arial" panose="020B0604020202020204" pitchFamily="34" charset="0"/>
            </a:rPr>
            <a:t>Be allocable</a:t>
          </a:r>
        </a:p>
      </dsp:txBody>
      <dsp:txXfrm>
        <a:off x="0" y="141513"/>
        <a:ext cx="2571749" cy="4234545"/>
      </dsp:txXfrm>
    </dsp:sp>
    <dsp:sp modelId="{8525575F-77BD-4149-B9BF-9EA633B35F3A}">
      <dsp:nvSpPr>
        <dsp:cNvPr id="0" name=""/>
        <dsp:cNvSpPr/>
      </dsp:nvSpPr>
      <dsp:spPr>
        <a:xfrm>
          <a:off x="2828925" y="163285"/>
          <a:ext cx="2571749" cy="4191000"/>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kern="1200" dirty="0">
              <a:latin typeface="Arial" panose="020B0604020202020204" pitchFamily="34" charset="0"/>
              <a:cs typeface="Arial" panose="020B0604020202020204" pitchFamily="34" charset="0"/>
            </a:rPr>
            <a:t>Be allowable and  reasonable</a:t>
          </a:r>
        </a:p>
      </dsp:txBody>
      <dsp:txXfrm>
        <a:off x="2828925" y="163285"/>
        <a:ext cx="2571749" cy="4191000"/>
      </dsp:txXfrm>
    </dsp:sp>
    <dsp:sp modelId="{739C3A36-8E2C-40E4-85D8-53364D83D5B4}">
      <dsp:nvSpPr>
        <dsp:cNvPr id="0" name=""/>
        <dsp:cNvSpPr/>
      </dsp:nvSpPr>
      <dsp:spPr>
        <a:xfrm>
          <a:off x="5657849" y="174171"/>
          <a:ext cx="2571749" cy="4169228"/>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kern="1200" dirty="0">
              <a:latin typeface="Arial" panose="020B0604020202020204" pitchFamily="34" charset="0"/>
              <a:cs typeface="Arial" panose="020B0604020202020204" pitchFamily="34" charset="0"/>
            </a:rPr>
            <a:t>Supplement, not supplant</a:t>
          </a:r>
        </a:p>
      </dsp:txBody>
      <dsp:txXfrm>
        <a:off x="5657849" y="174171"/>
        <a:ext cx="2571749" cy="4169228"/>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CE255378-3547-4D9D-B081-9ACBD8AD7AC0}" type="datetimeFigureOut">
              <a:rPr lang="en-US" smtClean="0"/>
              <a:t>3/23/2020</a:t>
            </a:fld>
            <a:endParaRPr lang="en-US" dirty="0"/>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81D7FA1A-E06B-47C3-A244-6D7FF742991C}" type="slidenum">
              <a:rPr lang="en-US" smtClean="0"/>
              <a:t>‹#›</a:t>
            </a:fld>
            <a:endParaRPr lang="en-US" dirty="0"/>
          </a:p>
        </p:txBody>
      </p:sp>
    </p:spTree>
    <p:extLst>
      <p:ext uri="{BB962C8B-B14F-4D97-AF65-F5344CB8AC3E}">
        <p14:creationId xmlns:p14="http://schemas.microsoft.com/office/powerpoint/2010/main" val="13878558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1F2B8A50-36A2-40FA-85F8-D22A6400798F}" type="datetimeFigureOut">
              <a:rPr lang="en-US" smtClean="0"/>
              <a:t>3/23/2020</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A88EB8E9-7E05-4C60-A58D-798732DD5BFE}" type="slidenum">
              <a:rPr lang="en-US" smtClean="0"/>
              <a:t>‹#›</a:t>
            </a:fld>
            <a:endParaRPr lang="en-US" dirty="0"/>
          </a:p>
        </p:txBody>
      </p:sp>
    </p:spTree>
    <p:extLst>
      <p:ext uri="{BB962C8B-B14F-4D97-AF65-F5344CB8AC3E}">
        <p14:creationId xmlns:p14="http://schemas.microsoft.com/office/powerpoint/2010/main" val="3236372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en.wikipedia.org/wiki/No_Child_Left_Behind_Act" TargetMode="External"/><Relationship Id="rId2" Type="http://schemas.openxmlformats.org/officeDocument/2006/relationships/slide" Target="../slides/slide8.xml"/><Relationship Id="rId1" Type="http://schemas.openxmlformats.org/officeDocument/2006/relationships/notesMaster" Target="../notesMasters/notesMaster1.xml"/><Relationship Id="rId6" Type="http://schemas.openxmlformats.org/officeDocument/2006/relationships/hyperlink" Target="https://en.wikipedia.org/wiki/Title_III#cite_note-G-1" TargetMode="External"/><Relationship Id="rId5" Type="http://schemas.openxmlformats.org/officeDocument/2006/relationships/hyperlink" Target="https://en.wikipedia.org/wiki/Limited_English_Proficient" TargetMode="External"/><Relationship Id="rId4" Type="http://schemas.openxmlformats.org/officeDocument/2006/relationships/hyperlink" Target="https://en.wikipedia.org/wiki/George_W._Bush_Administration"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is the Lau Resource Center? What does the LRC staff do? Who are the LRC staff?</a:t>
            </a:r>
          </a:p>
        </p:txBody>
      </p:sp>
      <p:sp>
        <p:nvSpPr>
          <p:cNvPr id="4" name="Slide Number Placeholder 3"/>
          <p:cNvSpPr>
            <a:spLocks noGrp="1"/>
          </p:cNvSpPr>
          <p:nvPr>
            <p:ph type="sldNum" sz="quarter" idx="10"/>
          </p:nvPr>
        </p:nvSpPr>
        <p:spPr/>
        <p:txBody>
          <a:bodyPr/>
          <a:lstStyle/>
          <a:p>
            <a:fld id="{4EE0CA37-B3D3-4D0D-8A2B-1C633EDD525F}" type="slidenum">
              <a:rPr lang="en-US" smtClean="0"/>
              <a:t>1</a:t>
            </a:fld>
            <a:endParaRPr lang="en-US"/>
          </a:p>
        </p:txBody>
      </p:sp>
    </p:spTree>
    <p:extLst>
      <p:ext uri="{BB962C8B-B14F-4D97-AF65-F5344CB8AC3E}">
        <p14:creationId xmlns:p14="http://schemas.microsoft.com/office/powerpoint/2010/main" val="35512712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Funding is typically used towards language instruction programs; however, funding may be used for a variety of purposes, including alternative bilingual education programs and professional development for teachers. Funding is also allocated for teaching English to the parents and communities of LEP children, as well as encouraging active participation in the child’s education.</a:t>
            </a:r>
          </a:p>
        </p:txBody>
      </p:sp>
      <p:sp>
        <p:nvSpPr>
          <p:cNvPr id="4" name="Slide Number Placeholder 3"/>
          <p:cNvSpPr>
            <a:spLocks noGrp="1"/>
          </p:cNvSpPr>
          <p:nvPr>
            <p:ph type="sldNum" sz="quarter" idx="10"/>
          </p:nvPr>
        </p:nvSpPr>
        <p:spPr/>
        <p:txBody>
          <a:bodyPr/>
          <a:lstStyle/>
          <a:p>
            <a:fld id="{A88EB8E9-7E05-4C60-A58D-798732DD5BFE}" type="slidenum">
              <a:rPr lang="en-US" smtClean="0"/>
              <a:t>11</a:t>
            </a:fld>
            <a:endParaRPr lang="en-US" dirty="0"/>
          </a:p>
        </p:txBody>
      </p:sp>
    </p:spTree>
    <p:extLst>
      <p:ext uri="{BB962C8B-B14F-4D97-AF65-F5344CB8AC3E}">
        <p14:creationId xmlns:p14="http://schemas.microsoft.com/office/powerpoint/2010/main" val="33140533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Each District receiving Title III funds may not use more than 2% of its allocation for the cost of administering the grant</a:t>
            </a:r>
          </a:p>
        </p:txBody>
      </p:sp>
      <p:sp>
        <p:nvSpPr>
          <p:cNvPr id="4" name="Slide Number Placeholder 3"/>
          <p:cNvSpPr>
            <a:spLocks noGrp="1"/>
          </p:cNvSpPr>
          <p:nvPr>
            <p:ph type="sldNum" sz="quarter" idx="10"/>
          </p:nvPr>
        </p:nvSpPr>
        <p:spPr/>
        <p:txBody>
          <a:bodyPr/>
          <a:lstStyle/>
          <a:p>
            <a:fld id="{A88EB8E9-7E05-4C60-A58D-798732DD5BFE}" type="slidenum">
              <a:rPr lang="en-US" smtClean="0"/>
              <a:t>12</a:t>
            </a:fld>
            <a:endParaRPr lang="en-US"/>
          </a:p>
        </p:txBody>
      </p:sp>
    </p:spTree>
    <p:extLst>
      <p:ext uri="{BB962C8B-B14F-4D97-AF65-F5344CB8AC3E}">
        <p14:creationId xmlns:p14="http://schemas.microsoft.com/office/powerpoint/2010/main" val="33579541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a:t>Allocable</a:t>
            </a:r>
            <a:r>
              <a:rPr lang="en-US" dirty="0"/>
              <a:t>: A cost is allocable to a cost objective of the goods or services involved are chargeable or assignable to the cost objective in accordance with the relative benefits received. The expense correlates with the goods or services paid for by Title III funds, which create a desired benefit to meet the purpose of Title III.</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u="sng" dirty="0"/>
              <a:t>Reasonable</a:t>
            </a:r>
            <a:r>
              <a:rPr lang="en-US" dirty="0"/>
              <a:t>: Activity does not exceed that which would be incurred by a prudent person under the circumstances prevailing at the time the decision was made to incur the cost. Would it withstand external review by a prudent individual? Does it advance the purpose of the grant?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u="sng" dirty="0"/>
              <a:t>Supplement, not Supplant: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Federal funds made available under this subpart shall be used so as to supplement the level of Federal, State, and local public funds that, in the absence of such availability, would have been expended for programs for limited English proficient children and immigrant children and youth and in no case to supplant such Federal, State, and local public funds.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In practice, the prohibition against supplanting under Title III means that recipients may not use those funds to pay for services that, in the absence of Title III funds, would be necessary to be provided by other Federal, or State, or local funds. 1 </a:t>
            </a:r>
            <a:endParaRPr lang="en-US" b="1" u="sng" dirty="0"/>
          </a:p>
          <a:p>
            <a:endParaRPr lang="en-US" dirty="0"/>
          </a:p>
          <a:p>
            <a:pPr>
              <a:defRPr/>
            </a:pPr>
            <a:endParaRPr lang="en-US" dirty="0"/>
          </a:p>
          <a:p>
            <a:pPr>
              <a:defRPr/>
            </a:pPr>
            <a:r>
              <a:rPr lang="en-US" u="sng" dirty="0"/>
              <a:t>For reference:</a:t>
            </a:r>
          </a:p>
          <a:p>
            <a:pPr eaLnBrk="1" hangingPunct="1">
              <a:lnSpc>
                <a:spcPct val="90000"/>
              </a:lnSpc>
              <a:buFont typeface="Wingdings" pitchFamily="2" charset="2"/>
              <a:buNone/>
              <a:defRPr/>
            </a:pPr>
            <a:r>
              <a:rPr lang="en-US" dirty="0"/>
              <a:t>Reasonable:  A cost is reasonable if, in its nature and amount, it does not exceed that which would be incurred by a prudent person under the circumstances prevailing at the time the decision was made to incur the cost.</a:t>
            </a:r>
          </a:p>
          <a:p>
            <a:pPr eaLnBrk="1" hangingPunct="1">
              <a:lnSpc>
                <a:spcPct val="90000"/>
              </a:lnSpc>
              <a:buFont typeface="Wingdings" pitchFamily="2" charset="2"/>
              <a:buNone/>
              <a:defRPr/>
            </a:pPr>
            <a:r>
              <a:rPr lang="en-US" dirty="0"/>
              <a:t>Allocable: A cost is allocable to a cost objective if the goods or services involved are chargeable or assignable to the cost objective in accordance with the relative benefits received.</a:t>
            </a:r>
          </a:p>
          <a:p>
            <a:pPr eaLnBrk="1" hangingPunct="1">
              <a:lnSpc>
                <a:spcPct val="90000"/>
              </a:lnSpc>
              <a:buFont typeface="Wingdings" pitchFamily="2" charset="2"/>
              <a:buNone/>
              <a:defRPr/>
            </a:pPr>
            <a:r>
              <a:rPr lang="en-US" dirty="0"/>
              <a:t>Allowable: A cost is allowable if it is </a:t>
            </a:r>
            <a:r>
              <a:rPr lang="en-US" u="sng" dirty="0"/>
              <a:t>necessary</a:t>
            </a:r>
            <a:r>
              <a:rPr lang="en-US" dirty="0"/>
              <a:t> and </a:t>
            </a:r>
            <a:r>
              <a:rPr lang="en-US" u="sng" dirty="0"/>
              <a:t>reasonable</a:t>
            </a:r>
            <a:r>
              <a:rPr lang="en-US" dirty="0"/>
              <a:t> for proper and efficient performance of the award and allocable to the award. </a:t>
            </a:r>
          </a:p>
          <a:p>
            <a:pPr eaLnBrk="1" hangingPunct="1">
              <a:lnSpc>
                <a:spcPct val="90000"/>
              </a:lnSpc>
              <a:buFont typeface="Wingdings" pitchFamily="2" charset="2"/>
              <a:buNone/>
              <a:defRPr/>
            </a:pPr>
            <a:r>
              <a:rPr lang="en-US" dirty="0"/>
              <a:t>(OMB Circular A-87)</a:t>
            </a:r>
          </a:p>
          <a:p>
            <a:endParaRPr lang="en-US" baseline="0" dirty="0"/>
          </a:p>
        </p:txBody>
      </p:sp>
      <p:sp>
        <p:nvSpPr>
          <p:cNvPr id="4" name="Slide Number Placeholder 3"/>
          <p:cNvSpPr>
            <a:spLocks noGrp="1"/>
          </p:cNvSpPr>
          <p:nvPr>
            <p:ph type="sldNum" sz="quarter" idx="10"/>
          </p:nvPr>
        </p:nvSpPr>
        <p:spPr/>
        <p:txBody>
          <a:bodyPr/>
          <a:lstStyle/>
          <a:p>
            <a:fld id="{4EE0CA37-B3D3-4D0D-8A2B-1C633EDD525F}" type="slidenum">
              <a:rPr lang="en-US" smtClean="0"/>
              <a:t>13</a:t>
            </a:fld>
            <a:endParaRPr lang="en-US" dirty="0"/>
          </a:p>
        </p:txBody>
      </p:sp>
    </p:spTree>
    <p:extLst>
      <p:ext uri="{BB962C8B-B14F-4D97-AF65-F5344CB8AC3E}">
        <p14:creationId xmlns:p14="http://schemas.microsoft.com/office/powerpoint/2010/main" val="29405470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It’s helpful to remember this analogy or metaphor when thinking about “supplement, not supplant.” It also helps you know in what order to apply the various levels of funding</a:t>
            </a:r>
          </a:p>
          <a:p>
            <a:endParaRPr lang="en-US" dirty="0"/>
          </a:p>
          <a:p>
            <a:r>
              <a:rPr lang="en-US" dirty="0"/>
              <a:t>Image Source: https://pixabay.com/en/muffin-cupcake-tartlet-cherry-155924/.</a:t>
            </a:r>
          </a:p>
          <a:p>
            <a:r>
              <a:rPr lang="en-US" dirty="0"/>
              <a:t>Image and slide are adapted from a previously Communications-approved slide.</a:t>
            </a:r>
          </a:p>
        </p:txBody>
      </p:sp>
      <p:sp>
        <p:nvSpPr>
          <p:cNvPr id="4" name="Slide Number Placeholder 3"/>
          <p:cNvSpPr>
            <a:spLocks noGrp="1"/>
          </p:cNvSpPr>
          <p:nvPr>
            <p:ph type="sldNum" sz="quarter" idx="10"/>
          </p:nvPr>
        </p:nvSpPr>
        <p:spPr/>
        <p:txBody>
          <a:bodyPr/>
          <a:lstStyle/>
          <a:p>
            <a:fld id="{A88EB8E9-7E05-4C60-A58D-798732DD5BFE}" type="slidenum">
              <a:rPr lang="en-US" smtClean="0"/>
              <a:t>14</a:t>
            </a:fld>
            <a:endParaRPr lang="en-US" dirty="0"/>
          </a:p>
        </p:txBody>
      </p:sp>
    </p:spTree>
    <p:extLst>
      <p:ext uri="{BB962C8B-B14F-4D97-AF65-F5344CB8AC3E}">
        <p14:creationId xmlns:p14="http://schemas.microsoft.com/office/powerpoint/2010/main" val="23461304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t>Here are four guiding questions that we share with States and LEAs to use to examine whether a cost is supplemental.  (Read questions)</a:t>
            </a:r>
          </a:p>
          <a:p>
            <a:endParaRPr lang="en-US" altLang="en-US" dirty="0"/>
          </a:p>
          <a:p>
            <a:r>
              <a:rPr lang="en-US" altLang="en-US" dirty="0"/>
              <a:t>Based on the answers to the above questions, would the proposed funds be used to provide an instructional program/service that is </a:t>
            </a:r>
            <a:r>
              <a:rPr lang="en-US" altLang="en-US" u="sng" dirty="0"/>
              <a:t>in addition to or supplemental to an instructional program/service</a:t>
            </a:r>
            <a:r>
              <a:rPr lang="en-US" altLang="en-US" dirty="0"/>
              <a:t> that would otherwise be provided to students (or be required to be provided by other laws/regulations) in the absence of a Title III or Title I grant?</a:t>
            </a:r>
            <a:endParaRPr lang="en-US" altLang="en-US" b="1" i="1" dirty="0">
              <a:solidFill>
                <a:srgbClr val="FF0000"/>
              </a:solidFill>
            </a:endParaRPr>
          </a:p>
          <a:p>
            <a:endParaRPr lang="en-US" dirty="0"/>
          </a:p>
          <a:p>
            <a:r>
              <a:rPr lang="en-US" altLang="en-US" dirty="0"/>
              <a:t>Lau requirements would require: </a:t>
            </a:r>
          </a:p>
          <a:p>
            <a:r>
              <a:rPr lang="en-US" altLang="en-US" dirty="0"/>
              <a:t>-- a meaningful education</a:t>
            </a:r>
          </a:p>
          <a:p>
            <a:r>
              <a:rPr lang="en-US" altLang="en-US" dirty="0"/>
              <a:t>--a district to take “affirmative steps”</a:t>
            </a:r>
          </a:p>
          <a:p>
            <a:r>
              <a:rPr lang="en-US" dirty="0"/>
              <a:t>--language-minority students must be ensured access to the same curriculum provided to their English-speaking peers.</a:t>
            </a:r>
          </a:p>
          <a:p>
            <a:endParaRPr lang="en-US" dirty="0"/>
          </a:p>
          <a:p>
            <a:r>
              <a:rPr lang="en-US" dirty="0" err="1"/>
              <a:t>Casta</a:t>
            </a:r>
            <a:endParaRPr lang="en-US" dirty="0"/>
          </a:p>
        </p:txBody>
      </p:sp>
      <p:sp>
        <p:nvSpPr>
          <p:cNvPr id="4" name="Slide Number Placeholder 3"/>
          <p:cNvSpPr>
            <a:spLocks noGrp="1"/>
          </p:cNvSpPr>
          <p:nvPr>
            <p:ph type="sldNum" sz="quarter" idx="10"/>
          </p:nvPr>
        </p:nvSpPr>
        <p:spPr/>
        <p:txBody>
          <a:bodyPr/>
          <a:lstStyle/>
          <a:p>
            <a:fld id="{A88EB8E9-7E05-4C60-A58D-798732DD5BFE}" type="slidenum">
              <a:rPr lang="en-US" smtClean="0"/>
              <a:t>15</a:t>
            </a:fld>
            <a:endParaRPr lang="en-US"/>
          </a:p>
        </p:txBody>
      </p:sp>
    </p:spTree>
    <p:extLst>
      <p:ext uri="{BB962C8B-B14F-4D97-AF65-F5344CB8AC3E}">
        <p14:creationId xmlns:p14="http://schemas.microsoft.com/office/powerpoint/2010/main" val="8466287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are the most useful and detailed guidance resources available </a:t>
            </a:r>
          </a:p>
          <a:p>
            <a:endParaRPr lang="en-US" dirty="0"/>
          </a:p>
          <a:p>
            <a:r>
              <a:rPr lang="en-US" dirty="0"/>
              <a:t>Dear Colleague Letter: Joint-guidance issued by USDOJ and USED in 2015</a:t>
            </a:r>
          </a:p>
          <a:p>
            <a:pPr marL="232943" indent="-232943">
              <a:buFont typeface="+mj-lt"/>
              <a:buAutoNum type="arabicPeriod"/>
            </a:pPr>
            <a:r>
              <a:rPr lang="en-US" dirty="0"/>
              <a:t>Identifying All English Learner Students</a:t>
            </a:r>
          </a:p>
          <a:p>
            <a:pPr marL="232943" indent="-232943">
              <a:buFont typeface="+mj-lt"/>
              <a:buAutoNum type="arabicPeriod"/>
            </a:pPr>
            <a:r>
              <a:rPr lang="en-US" dirty="0"/>
              <a:t>Providing English Learners with a Language Assistance Program </a:t>
            </a:r>
          </a:p>
          <a:p>
            <a:pPr marL="232943" indent="-232943">
              <a:buFont typeface="+mj-lt"/>
              <a:buAutoNum type="arabicPeriod"/>
            </a:pPr>
            <a:r>
              <a:rPr lang="en-US" dirty="0"/>
              <a:t>Staffing and Supporting an English Learner Program </a:t>
            </a:r>
          </a:p>
          <a:p>
            <a:pPr marL="232943" indent="-232943">
              <a:buFont typeface="+mj-lt"/>
              <a:buAutoNum type="arabicPeriod"/>
            </a:pPr>
            <a:r>
              <a:rPr lang="en-US" dirty="0"/>
              <a:t>Providing English Learners Meaningful Access to Core Curricular and Extracurricular Programs </a:t>
            </a:r>
          </a:p>
          <a:p>
            <a:pPr marL="232943" indent="-232943">
              <a:buFont typeface="+mj-lt"/>
              <a:buAutoNum type="arabicPeriod"/>
            </a:pPr>
            <a:r>
              <a:rPr lang="en-US" dirty="0"/>
              <a:t>Creating an Inclusive Environment for and Avoiding the Unnecessary Segregation of English Learners </a:t>
            </a:r>
          </a:p>
          <a:p>
            <a:pPr marL="232943" indent="-232943">
              <a:buFont typeface="+mj-lt"/>
              <a:buAutoNum type="arabicPeriod"/>
            </a:pPr>
            <a:r>
              <a:rPr lang="en-US" dirty="0"/>
              <a:t>Addressing English Learners with Disabilities</a:t>
            </a:r>
          </a:p>
          <a:p>
            <a:pPr marL="232943" indent="-232943">
              <a:buFont typeface="+mj-lt"/>
              <a:buAutoNum type="arabicPeriod"/>
            </a:pPr>
            <a:r>
              <a:rPr lang="en-US" dirty="0"/>
              <a:t>Serving English Learners Who Opt Out of EL Programs</a:t>
            </a:r>
          </a:p>
          <a:p>
            <a:pPr marL="232943" indent="-232943">
              <a:buFont typeface="+mj-lt"/>
              <a:buAutoNum type="arabicPeriod"/>
            </a:pPr>
            <a:r>
              <a:rPr lang="en-US" dirty="0"/>
              <a:t>Monitoring and Exiting English Learners from EL Programs and Services</a:t>
            </a:r>
          </a:p>
          <a:p>
            <a:pPr marL="232943" indent="-232943">
              <a:buFont typeface="+mj-lt"/>
              <a:buAutoNum type="arabicPeriod"/>
            </a:pPr>
            <a:r>
              <a:rPr lang="en-US" dirty="0"/>
              <a:t>Evaluating the Effectiveness of a District’s EL Program</a:t>
            </a:r>
          </a:p>
          <a:p>
            <a:pPr marL="232943" indent="-232943">
              <a:buFont typeface="+mj-lt"/>
              <a:buAutoNum type="arabicPeriod"/>
            </a:pPr>
            <a:r>
              <a:rPr lang="en-US" dirty="0"/>
              <a:t>Ensuring Meaningful Communication with Limited English Proficient Parents</a:t>
            </a:r>
          </a:p>
          <a:p>
            <a:endParaRPr lang="en-US" dirty="0"/>
          </a:p>
          <a:p>
            <a:r>
              <a:rPr lang="en-US" dirty="0"/>
              <a:t>EL Tool Kit – a VERY practical resource</a:t>
            </a:r>
          </a:p>
          <a:p>
            <a:pPr marL="232943" indent="-232943">
              <a:buFont typeface="+mj-lt"/>
              <a:buAutoNum type="arabicParenBoth"/>
            </a:pPr>
            <a:r>
              <a:rPr lang="en-US" dirty="0"/>
              <a:t>explanations of the civil rights and other legal obligations to ELs; </a:t>
            </a:r>
          </a:p>
          <a:p>
            <a:pPr marL="232943" indent="-232943">
              <a:buFont typeface="+mj-lt"/>
              <a:buAutoNum type="arabicParenBoth"/>
            </a:pPr>
            <a:r>
              <a:rPr lang="en-US" dirty="0"/>
              <a:t>checklists SEAs, LEAs, and schools can use as self-monitoring tools; </a:t>
            </a:r>
          </a:p>
          <a:p>
            <a:pPr marL="232943" indent="-232943">
              <a:buFont typeface="+mj-lt"/>
              <a:buAutoNum type="arabicParenBoth"/>
            </a:pPr>
            <a:r>
              <a:rPr lang="en-US" dirty="0"/>
              <a:t>sample tools that may be used or adapted for use in SEAs, LEAs, and schools to aid with compliance; and</a:t>
            </a:r>
          </a:p>
          <a:p>
            <a:pPr marL="232943" indent="-232943">
              <a:buFont typeface="+mj-lt"/>
              <a:buAutoNum type="arabicParenBoth"/>
            </a:pPr>
            <a:r>
              <a:rPr lang="en-US" dirty="0"/>
              <a:t>Additional resources that may provide further relevant information and assistance.2</a:t>
            </a:r>
          </a:p>
        </p:txBody>
      </p:sp>
      <p:sp>
        <p:nvSpPr>
          <p:cNvPr id="4" name="Slide Number Placeholder 3"/>
          <p:cNvSpPr>
            <a:spLocks noGrp="1"/>
          </p:cNvSpPr>
          <p:nvPr>
            <p:ph type="sldNum" sz="quarter" idx="10"/>
          </p:nvPr>
        </p:nvSpPr>
        <p:spPr/>
        <p:txBody>
          <a:bodyPr/>
          <a:lstStyle/>
          <a:p>
            <a:fld id="{A88EB8E9-7E05-4C60-A58D-798732DD5BFE}" type="slidenum">
              <a:rPr lang="en-US" smtClean="0"/>
              <a:t>19</a:t>
            </a:fld>
            <a:endParaRPr lang="en-US" dirty="0"/>
          </a:p>
        </p:txBody>
      </p:sp>
    </p:spTree>
    <p:extLst>
      <p:ext uri="{BB962C8B-B14F-4D97-AF65-F5344CB8AC3E}">
        <p14:creationId xmlns:p14="http://schemas.microsoft.com/office/powerpoint/2010/main" val="36198930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are the most useful and detailed guidance resources available </a:t>
            </a:r>
          </a:p>
          <a:p>
            <a:endParaRPr lang="en-US" dirty="0"/>
          </a:p>
          <a:p>
            <a:r>
              <a:rPr lang="en-US" dirty="0"/>
              <a:t>Dear Colleague Letter: Joint-guidance issued by USDOJ and USED in 2015</a:t>
            </a:r>
          </a:p>
          <a:p>
            <a:pPr marL="232943" indent="-232943">
              <a:buFont typeface="+mj-lt"/>
              <a:buAutoNum type="arabicPeriod"/>
            </a:pPr>
            <a:r>
              <a:rPr lang="en-US" dirty="0"/>
              <a:t>Identifying All English Learner Students</a:t>
            </a:r>
          </a:p>
          <a:p>
            <a:pPr marL="232943" indent="-232943">
              <a:buFont typeface="+mj-lt"/>
              <a:buAutoNum type="arabicPeriod"/>
            </a:pPr>
            <a:r>
              <a:rPr lang="en-US" dirty="0"/>
              <a:t>Providing English Learners with a Language Assistance Program </a:t>
            </a:r>
          </a:p>
          <a:p>
            <a:pPr marL="232943" indent="-232943">
              <a:buFont typeface="+mj-lt"/>
              <a:buAutoNum type="arabicPeriod"/>
            </a:pPr>
            <a:r>
              <a:rPr lang="en-US" dirty="0"/>
              <a:t>Staffing and Supporting an English Learner Program </a:t>
            </a:r>
          </a:p>
          <a:p>
            <a:pPr marL="232943" indent="-232943">
              <a:buFont typeface="+mj-lt"/>
              <a:buAutoNum type="arabicPeriod"/>
            </a:pPr>
            <a:r>
              <a:rPr lang="en-US" dirty="0"/>
              <a:t>Providing English Learners Meaningful Access to Core Curricular and Extracurricular Programs </a:t>
            </a:r>
          </a:p>
          <a:p>
            <a:pPr marL="232943" indent="-232943">
              <a:buFont typeface="+mj-lt"/>
              <a:buAutoNum type="arabicPeriod"/>
            </a:pPr>
            <a:r>
              <a:rPr lang="en-US" dirty="0"/>
              <a:t>Creating an Inclusive Environment for and Avoiding the Unnecessary Segregation of English Learners </a:t>
            </a:r>
          </a:p>
          <a:p>
            <a:pPr marL="232943" indent="-232943">
              <a:buFont typeface="+mj-lt"/>
              <a:buAutoNum type="arabicPeriod"/>
            </a:pPr>
            <a:r>
              <a:rPr lang="en-US" dirty="0"/>
              <a:t>Addressing English Learners with Disabilities</a:t>
            </a:r>
          </a:p>
          <a:p>
            <a:pPr marL="232943" indent="-232943">
              <a:buFont typeface="+mj-lt"/>
              <a:buAutoNum type="arabicPeriod"/>
            </a:pPr>
            <a:r>
              <a:rPr lang="en-US" dirty="0"/>
              <a:t>Serving English Learners Who Opt Out of EL Programs</a:t>
            </a:r>
          </a:p>
          <a:p>
            <a:pPr marL="232943" indent="-232943">
              <a:buFont typeface="+mj-lt"/>
              <a:buAutoNum type="arabicPeriod"/>
            </a:pPr>
            <a:r>
              <a:rPr lang="en-US" dirty="0"/>
              <a:t>Monitoring and Exiting English Learners from EL Programs and Services</a:t>
            </a:r>
          </a:p>
          <a:p>
            <a:pPr marL="232943" indent="-232943">
              <a:buFont typeface="+mj-lt"/>
              <a:buAutoNum type="arabicPeriod"/>
            </a:pPr>
            <a:r>
              <a:rPr lang="en-US" dirty="0"/>
              <a:t>Evaluating the Effectiveness of a District’s EL Program</a:t>
            </a:r>
          </a:p>
          <a:p>
            <a:pPr marL="232943" indent="-232943">
              <a:buFont typeface="+mj-lt"/>
              <a:buAutoNum type="arabicPeriod"/>
            </a:pPr>
            <a:r>
              <a:rPr lang="en-US" dirty="0"/>
              <a:t>Ensuring Meaningful Communication with Limited English Proficient Parents</a:t>
            </a:r>
          </a:p>
          <a:p>
            <a:endParaRPr lang="en-US" dirty="0"/>
          </a:p>
          <a:p>
            <a:r>
              <a:rPr lang="en-US" dirty="0"/>
              <a:t>EL Tool Kit – a VERY practical resource</a:t>
            </a:r>
          </a:p>
          <a:p>
            <a:pPr marL="232943" indent="-232943">
              <a:buFont typeface="+mj-lt"/>
              <a:buAutoNum type="arabicParenBoth"/>
            </a:pPr>
            <a:r>
              <a:rPr lang="en-US" dirty="0"/>
              <a:t>explanations of the civil rights and other legal obligations to ELs; </a:t>
            </a:r>
          </a:p>
          <a:p>
            <a:pPr marL="232943" indent="-232943">
              <a:buFont typeface="+mj-lt"/>
              <a:buAutoNum type="arabicParenBoth"/>
            </a:pPr>
            <a:r>
              <a:rPr lang="en-US" dirty="0"/>
              <a:t>checklists SEAs, LEAs, and schools can use as self-monitoring tools; </a:t>
            </a:r>
          </a:p>
          <a:p>
            <a:pPr marL="232943" indent="-232943">
              <a:buFont typeface="+mj-lt"/>
              <a:buAutoNum type="arabicParenBoth"/>
            </a:pPr>
            <a:r>
              <a:rPr lang="en-US" dirty="0"/>
              <a:t>sample tools that may be used or adapted for use in SEAs, LEAs, and schools to aid with compliance; and</a:t>
            </a:r>
          </a:p>
          <a:p>
            <a:pPr marL="232943" indent="-232943">
              <a:buFont typeface="+mj-lt"/>
              <a:buAutoNum type="arabicParenBoth"/>
            </a:pPr>
            <a:r>
              <a:rPr lang="en-US" dirty="0"/>
              <a:t>Additional resources that may provide further relevant information and assistance.2</a:t>
            </a:r>
          </a:p>
        </p:txBody>
      </p:sp>
      <p:sp>
        <p:nvSpPr>
          <p:cNvPr id="4" name="Slide Number Placeholder 3"/>
          <p:cNvSpPr>
            <a:spLocks noGrp="1"/>
          </p:cNvSpPr>
          <p:nvPr>
            <p:ph type="sldNum" sz="quarter" idx="10"/>
          </p:nvPr>
        </p:nvSpPr>
        <p:spPr/>
        <p:txBody>
          <a:bodyPr/>
          <a:lstStyle/>
          <a:p>
            <a:fld id="{A88EB8E9-7E05-4C60-A58D-798732DD5BFE}" type="slidenum">
              <a:rPr lang="en-US" smtClean="0"/>
              <a:t>20</a:t>
            </a:fld>
            <a:endParaRPr lang="en-US" dirty="0"/>
          </a:p>
        </p:txBody>
      </p:sp>
    </p:spTree>
    <p:extLst>
      <p:ext uri="{BB962C8B-B14F-4D97-AF65-F5344CB8AC3E}">
        <p14:creationId xmlns:p14="http://schemas.microsoft.com/office/powerpoint/2010/main" val="20917917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Civil Rights for ELs in the U.S. </a:t>
            </a:r>
            <a:r>
              <a:rPr lang="en-US" dirty="0"/>
              <a:t>(refer to handout)</a:t>
            </a:r>
          </a:p>
          <a:p>
            <a:r>
              <a:rPr lang="en-US" dirty="0"/>
              <a:t>https://www2.ed.gov/about/offices/list/ocr/docs/dcl-factsheet-el-students-201501.pdf</a:t>
            </a:r>
          </a:p>
          <a:p>
            <a:endParaRPr lang="en-US" dirty="0"/>
          </a:p>
          <a:p>
            <a:r>
              <a:rPr lang="en-US" b="1" dirty="0"/>
              <a:t>English Learners Dear Colleague Letter</a:t>
            </a:r>
          </a:p>
          <a:p>
            <a:r>
              <a:rPr lang="en-US" dirty="0"/>
              <a:t>https://www2.ed.gov/about/offices/list/ocr/letters/colleague-el-201501.pdf</a:t>
            </a:r>
          </a:p>
          <a:p>
            <a:endParaRPr lang="en-US" dirty="0"/>
          </a:p>
          <a:p>
            <a:r>
              <a:rPr lang="en-US" b="1" dirty="0"/>
              <a:t>English Learner Tool Kit</a:t>
            </a:r>
          </a:p>
          <a:p>
            <a:r>
              <a:rPr lang="en-US" dirty="0"/>
              <a:t>https://ncela.ed.gov/files/english_learner_toolkit/OELA_2017_ELsToolkit_508C.pdf</a:t>
            </a:r>
          </a:p>
          <a:p>
            <a:endParaRPr lang="en-US" dirty="0"/>
          </a:p>
          <a:p>
            <a:r>
              <a:rPr lang="en-US" b="1" dirty="0"/>
              <a:t>Newcomer Tool Kit</a:t>
            </a:r>
          </a:p>
          <a:p>
            <a:r>
              <a:rPr lang="en-US" dirty="0"/>
              <a:t>https://www2.ed.gov/about/offices/list/oela/newcomers-toolkit/ncomertoolkit.pdf</a:t>
            </a:r>
          </a:p>
          <a:p>
            <a:endParaRPr lang="en-US" dirty="0"/>
          </a:p>
        </p:txBody>
      </p:sp>
      <p:sp>
        <p:nvSpPr>
          <p:cNvPr id="4" name="Slide Number Placeholder 3"/>
          <p:cNvSpPr>
            <a:spLocks noGrp="1"/>
          </p:cNvSpPr>
          <p:nvPr>
            <p:ph type="sldNum" sz="quarter" idx="10"/>
          </p:nvPr>
        </p:nvSpPr>
        <p:spPr/>
        <p:txBody>
          <a:bodyPr/>
          <a:lstStyle/>
          <a:p>
            <a:fld id="{4EE0CA37-B3D3-4D0D-8A2B-1C633EDD525F}" type="slidenum">
              <a:rPr lang="en-US" smtClean="0"/>
              <a:t>2</a:t>
            </a:fld>
            <a:endParaRPr lang="en-US" dirty="0"/>
          </a:p>
        </p:txBody>
      </p:sp>
    </p:spTree>
    <p:extLst>
      <p:ext uri="{BB962C8B-B14F-4D97-AF65-F5344CB8AC3E}">
        <p14:creationId xmlns:p14="http://schemas.microsoft.com/office/powerpoint/2010/main" val="37730612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88EB8E9-7E05-4C60-A58D-798732DD5BFE}" type="slidenum">
              <a:rPr lang="en-US" smtClean="0"/>
              <a:t>3</a:t>
            </a:fld>
            <a:endParaRPr lang="en-US" dirty="0"/>
          </a:p>
        </p:txBody>
      </p:sp>
    </p:spTree>
    <p:extLst>
      <p:ext uri="{BB962C8B-B14F-4D97-AF65-F5344CB8AC3E}">
        <p14:creationId xmlns:p14="http://schemas.microsoft.com/office/powerpoint/2010/main" val="5278704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88EB8E9-7E05-4C60-A58D-798732DD5BFE}" type="slidenum">
              <a:rPr lang="en-US" smtClean="0"/>
              <a:t>4</a:t>
            </a:fld>
            <a:endParaRPr lang="en-US" dirty="0"/>
          </a:p>
        </p:txBody>
      </p:sp>
    </p:spTree>
    <p:extLst>
      <p:ext uri="{BB962C8B-B14F-4D97-AF65-F5344CB8AC3E}">
        <p14:creationId xmlns:p14="http://schemas.microsoft.com/office/powerpoint/2010/main" val="42157428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37127" indent="-237127">
              <a:buAutoNum type="arabicPeriod"/>
            </a:pPr>
            <a:r>
              <a:rPr lang="en-US" dirty="0"/>
              <a:t>https://www.myhorrynews.com/news/school-board-quietly-settles-out-of-court-on-usdoj-findings/article_62bcfd6a-f1a2-11e7-8d24-23221642fa3e.html</a:t>
            </a:r>
            <a:br>
              <a:rPr lang="en-US" dirty="0"/>
            </a:br>
            <a:endParaRPr lang="en-US" dirty="0"/>
          </a:p>
          <a:p>
            <a:pPr marL="237127" indent="-237127">
              <a:buAutoNum type="arabicPeriod"/>
            </a:pPr>
            <a:r>
              <a:rPr lang="en-US" dirty="0"/>
              <a:t>https://www.clarionledger.com/story/news/2017/07/18/feds-investigating-alleged-discrimination-against-hispanic-students-rankin-schools/487570001/</a:t>
            </a:r>
            <a:br>
              <a:rPr lang="en-US" dirty="0"/>
            </a:br>
            <a:endParaRPr lang="en-US" dirty="0"/>
          </a:p>
          <a:p>
            <a:pPr marL="237127" indent="-237127">
              <a:buAutoNum type="arabicPeriod"/>
            </a:pPr>
            <a:r>
              <a:rPr lang="en-US" dirty="0"/>
              <a:t>https://www2.ed.gov/about/offices/list/ocr/docs/investigations/open-investigations/index.html</a:t>
            </a:r>
          </a:p>
          <a:p>
            <a:pPr marL="237127" indent="-237127">
              <a:buAutoNum type="arabicPeriod"/>
            </a:pPr>
            <a:endParaRPr lang="en-US" dirty="0"/>
          </a:p>
          <a:p>
            <a:endParaRPr lang="en-US" dirty="0"/>
          </a:p>
          <a:p>
            <a:r>
              <a:rPr lang="en-US" dirty="0"/>
              <a:t>The first two articles demonstrate what can happen when a school/district does not fulfill its legal obligations to ELs.</a:t>
            </a:r>
          </a:p>
          <a:p>
            <a:endParaRPr lang="en-US" dirty="0"/>
          </a:p>
          <a:p>
            <a:r>
              <a:rPr lang="en-US" dirty="0"/>
              <a:t>The last link connects to the Office of Civil Rights’ webpage. OCR has published a list of cases currently under investigation at elementary, secondary, and postsecondary schools, sorted by aspects of the law that OCR enforces: age discrimination, disability discrimination, race and national origin discrimination, sex discrimination, and the </a:t>
            </a:r>
            <a:r>
              <a:rPr lang="en-US" i="1" dirty="0"/>
              <a:t>Equal Access Act</a:t>
            </a:r>
            <a:r>
              <a:rPr lang="en-US" dirty="0"/>
              <a:t>. The inclusion of an institution does not mean that the institution violated a federal anti-discrimination statute; rather, it means that a complaint was filed with OCR, and the agency determined the complaint should be opened for investigation or the agency has opened a compliance review. OCR is still investigating these cases (including more than 100 specifically regarding ELs) or working to resolve them. </a:t>
            </a:r>
            <a:br>
              <a:rPr lang="en-US" dirty="0"/>
            </a:br>
            <a:endParaRPr lang="en-US" dirty="0"/>
          </a:p>
        </p:txBody>
      </p:sp>
      <p:sp>
        <p:nvSpPr>
          <p:cNvPr id="4" name="Slide Number Placeholder 3"/>
          <p:cNvSpPr>
            <a:spLocks noGrp="1"/>
          </p:cNvSpPr>
          <p:nvPr>
            <p:ph type="sldNum" sz="quarter" idx="10"/>
          </p:nvPr>
        </p:nvSpPr>
        <p:spPr/>
        <p:txBody>
          <a:bodyPr/>
          <a:lstStyle/>
          <a:p>
            <a:fld id="{4EE0CA37-B3D3-4D0D-8A2B-1C633EDD525F}" type="slidenum">
              <a:rPr lang="en-US" smtClean="0"/>
              <a:t>5</a:t>
            </a:fld>
            <a:endParaRPr lang="en-US"/>
          </a:p>
        </p:txBody>
      </p:sp>
    </p:spTree>
    <p:extLst>
      <p:ext uri="{BB962C8B-B14F-4D97-AF65-F5344CB8AC3E}">
        <p14:creationId xmlns:p14="http://schemas.microsoft.com/office/powerpoint/2010/main" val="10538888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http://codes.ohio.gov/orc/3317.016</a:t>
            </a:r>
          </a:p>
        </p:txBody>
      </p:sp>
      <p:sp>
        <p:nvSpPr>
          <p:cNvPr id="4" name="Slide Number Placeholder 3"/>
          <p:cNvSpPr>
            <a:spLocks noGrp="1"/>
          </p:cNvSpPr>
          <p:nvPr>
            <p:ph type="sldNum" sz="quarter" idx="10"/>
          </p:nvPr>
        </p:nvSpPr>
        <p:spPr/>
        <p:txBody>
          <a:bodyPr/>
          <a:lstStyle/>
          <a:p>
            <a:fld id="{4EE0CA37-B3D3-4D0D-8A2B-1C633EDD525F}" type="slidenum">
              <a:rPr lang="en-US" smtClean="0"/>
              <a:t>7</a:t>
            </a:fld>
            <a:endParaRPr lang="en-US"/>
          </a:p>
        </p:txBody>
      </p:sp>
    </p:spTree>
    <p:extLst>
      <p:ext uri="{BB962C8B-B14F-4D97-AF65-F5344CB8AC3E}">
        <p14:creationId xmlns:p14="http://schemas.microsoft.com/office/powerpoint/2010/main" val="2985294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U.S. Department of Education distributes the funds by formula to SEAs. SEAs make subgrants to LEAs</a:t>
            </a:r>
          </a:p>
          <a:p>
            <a:endParaRPr lang="en-US" dirty="0"/>
          </a:p>
          <a:p>
            <a:r>
              <a:rPr lang="en-US" dirty="0"/>
              <a:t>Part A of Title III is officially known as the English Language Acquisition, Language Enhancement, and Academic Achievement Act. Title III is a part of the federal </a:t>
            </a:r>
            <a:r>
              <a:rPr lang="en-US" dirty="0">
                <a:hlinkClick r:id="rId3" tooltip="No Child Left Behind Act"/>
              </a:rPr>
              <a:t>No Child Left Behind Act</a:t>
            </a:r>
            <a:r>
              <a:rPr lang="en-US" dirty="0"/>
              <a:t> of 2001 proposed and signed into law by the </a:t>
            </a:r>
            <a:r>
              <a:rPr lang="en-US" dirty="0">
                <a:hlinkClick r:id="rId4" tooltip="George W. Bush Administration"/>
              </a:rPr>
              <a:t>George W. Bush Administration</a:t>
            </a:r>
            <a:r>
              <a:rPr lang="en-US" dirty="0"/>
              <a:t>. It is specifically targeted to benefit </a:t>
            </a:r>
            <a:r>
              <a:rPr lang="en-US" dirty="0">
                <a:hlinkClick r:id="rId5" tooltip="Limited English Proficient"/>
              </a:rPr>
              <a:t>Limited English Proficient</a:t>
            </a:r>
            <a:r>
              <a:rPr lang="en-US" dirty="0"/>
              <a:t> (LEP) children and immigrant youth. The Act states that LEP students must not only attain English proficiency but simultaneously meet the same academic standards as their English-speaking peers in all content areas.</a:t>
            </a:r>
            <a:r>
              <a:rPr lang="en-US" dirty="0">
                <a:hlinkClick r:id="rId6"/>
              </a:rPr>
              <a:t>[1]</a:t>
            </a:r>
            <a:r>
              <a:rPr lang="en-US" dirty="0"/>
              <a:t> Federal funding is provided to assist State Education Agencies (SEAs) and Local Education Agencies (LEAs) in meeting these requirements. </a:t>
            </a:r>
          </a:p>
          <a:p>
            <a:endParaRPr lang="en-US" dirty="0"/>
          </a:p>
          <a:p>
            <a:r>
              <a:rPr lang="en-US" dirty="0"/>
              <a:t>Title III, Part A, continues under ESSA. </a:t>
            </a:r>
          </a:p>
          <a:p>
            <a:endParaRPr lang="en-US" dirty="0"/>
          </a:p>
          <a:p>
            <a:r>
              <a:rPr lang="en-US" dirty="0"/>
              <a:t>SEAs and LEAs are expected to use Title III funding to create or further develop language instruction courses that help LEP students meet academic standards.</a:t>
            </a:r>
          </a:p>
        </p:txBody>
      </p:sp>
      <p:sp>
        <p:nvSpPr>
          <p:cNvPr id="4" name="Slide Number Placeholder 3"/>
          <p:cNvSpPr>
            <a:spLocks noGrp="1"/>
          </p:cNvSpPr>
          <p:nvPr>
            <p:ph type="sldNum" sz="quarter" idx="10"/>
          </p:nvPr>
        </p:nvSpPr>
        <p:spPr/>
        <p:txBody>
          <a:bodyPr/>
          <a:lstStyle/>
          <a:p>
            <a:fld id="{A88EB8E9-7E05-4C60-A58D-798732DD5BFE}" type="slidenum">
              <a:rPr lang="en-US" smtClean="0"/>
              <a:t>8</a:t>
            </a:fld>
            <a:endParaRPr lang="en-US" dirty="0"/>
          </a:p>
        </p:txBody>
      </p:sp>
    </p:spTree>
    <p:extLst>
      <p:ext uri="{BB962C8B-B14F-4D97-AF65-F5344CB8AC3E}">
        <p14:creationId xmlns:p14="http://schemas.microsoft.com/office/powerpoint/2010/main" val="36363464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The amount of funding each state receives is determined by formula derived from the number of EL and immigrant students in that state. The number of EL students in each state is determined using information provided by the US census as well as yearly state-issued surveys. The grant is divided into subgrants made available to LEAs within the state. </a:t>
            </a:r>
          </a:p>
          <a:p>
            <a:pPr defTabSz="931774">
              <a:defRPr/>
            </a:pPr>
            <a:endParaRPr lang="en-US" dirty="0"/>
          </a:p>
          <a:p>
            <a:pPr defTabSz="931774">
              <a:defRPr/>
            </a:pPr>
            <a:r>
              <a:rPr lang="en-US" dirty="0"/>
              <a:t>Data pulled from ODE CCIP System</a:t>
            </a:r>
          </a:p>
          <a:p>
            <a:pPr defTabSz="931774">
              <a:defRPr/>
            </a:pPr>
            <a:endParaRPr lang="en-US" dirty="0"/>
          </a:p>
        </p:txBody>
      </p:sp>
      <p:sp>
        <p:nvSpPr>
          <p:cNvPr id="4" name="Slide Number Placeholder 3"/>
          <p:cNvSpPr>
            <a:spLocks noGrp="1"/>
          </p:cNvSpPr>
          <p:nvPr>
            <p:ph type="sldNum" sz="quarter" idx="10"/>
          </p:nvPr>
        </p:nvSpPr>
        <p:spPr/>
        <p:txBody>
          <a:bodyPr/>
          <a:lstStyle/>
          <a:p>
            <a:fld id="{A88EB8E9-7E05-4C60-A58D-798732DD5BFE}" type="slidenum">
              <a:rPr lang="en-US" smtClean="0"/>
              <a:t>9</a:t>
            </a:fld>
            <a:endParaRPr lang="en-US" dirty="0"/>
          </a:p>
        </p:txBody>
      </p:sp>
    </p:spTree>
    <p:extLst>
      <p:ext uri="{BB962C8B-B14F-4D97-AF65-F5344CB8AC3E}">
        <p14:creationId xmlns:p14="http://schemas.microsoft.com/office/powerpoint/2010/main" val="23629513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32943" indent="-232943">
              <a:buAutoNum type="arabicPeriod"/>
            </a:pPr>
            <a:r>
              <a:rPr lang="en-US" b="1" baseline="0" dirty="0"/>
              <a:t>English Learners: </a:t>
            </a:r>
          </a:p>
          <a:p>
            <a:pPr marL="698830" lvl="1" indent="-232943">
              <a:buAutoNum type="alphaUcParenBoth"/>
            </a:pPr>
            <a:r>
              <a:rPr lang="en-US" dirty="0"/>
              <a:t>Age 3-21</a:t>
            </a:r>
          </a:p>
          <a:p>
            <a:pPr marL="698830" lvl="1" indent="-232943">
              <a:buAutoNum type="alphaUcParenBoth"/>
            </a:pPr>
            <a:r>
              <a:rPr lang="en-US" dirty="0"/>
              <a:t>Enrolled or preparing to enroll in an elementary or secondary school; </a:t>
            </a:r>
          </a:p>
          <a:p>
            <a:pPr marL="698830" lvl="1" indent="-232943">
              <a:buAutoNum type="alphaUcParenBoth"/>
            </a:pPr>
            <a:r>
              <a:rPr lang="en-US" dirty="0"/>
              <a:t>was not born in the U.S. / is native American / migratory / whose native language is a language other than English, and who comes from an environment where a language other than English is dominant; </a:t>
            </a:r>
          </a:p>
          <a:p>
            <a:pPr marL="698830" lvl="1" indent="-232943">
              <a:buAutoNum type="alphaUcParenBoth"/>
            </a:pPr>
            <a:r>
              <a:rPr lang="en-US" dirty="0"/>
              <a:t>whose difficulties speaking, reading, writing and understanding the English language may be sufficient to deny the individual: (i) the ability to meet the State’s proficient level of achievement on State assessments as described in section 1111(b)(3); (ii) the ability to achieve successfully in classrooms where the language of instruction is English, or (iii) the opportunity to participate fully in society. </a:t>
            </a:r>
          </a:p>
          <a:p>
            <a:endParaRPr lang="en-US" baseline="0" dirty="0"/>
          </a:p>
          <a:p>
            <a:pPr marL="232943" indent="-232943">
              <a:buAutoNum type="arabicPeriod" startAt="2"/>
            </a:pPr>
            <a:r>
              <a:rPr lang="en-US" b="1" baseline="0" dirty="0"/>
              <a:t>Immigrant children &amp; youth</a:t>
            </a:r>
            <a:br>
              <a:rPr lang="en-US" baseline="0" dirty="0"/>
            </a:br>
            <a:r>
              <a:rPr lang="en-US" dirty="0"/>
              <a:t>(A) are aged 3 through 21; </a:t>
            </a:r>
          </a:p>
          <a:p>
            <a:r>
              <a:rPr lang="en-US" dirty="0"/>
              <a:t>      (B) were not born in any State; and </a:t>
            </a:r>
          </a:p>
          <a:p>
            <a:r>
              <a:rPr lang="en-US" dirty="0"/>
              <a:t>      (C) have not been attending one or more schools in any one or more States for more than 3 full academic years.</a:t>
            </a:r>
          </a:p>
          <a:p>
            <a:endParaRPr lang="en-US" baseline="0" dirty="0"/>
          </a:p>
          <a:p>
            <a:pPr marL="232943" indent="-232943">
              <a:buAutoNum type="arabicPeriod" startAt="3"/>
            </a:pPr>
            <a:r>
              <a:rPr lang="en-US" b="1" baseline="0" dirty="0"/>
              <a:t>Teachers (EL and non-EL) &amp; Administrators</a:t>
            </a:r>
          </a:p>
          <a:p>
            <a:r>
              <a:rPr lang="en-US" dirty="0"/>
              <a:t>ESSA: “professional development to classroom teachers (including teachers in classroom settings that are not the settings of language instruction educational programs), principals and other school leaders, administrators, and other school or community-based organizational personnel”</a:t>
            </a:r>
            <a:br>
              <a:rPr lang="en-US" b="1" baseline="0" dirty="0"/>
            </a:br>
            <a:endParaRPr lang="en-US" b="1" baseline="0" dirty="0"/>
          </a:p>
          <a:p>
            <a:pPr marL="232943" indent="-232943">
              <a:buAutoNum type="arabicPeriod" startAt="3"/>
            </a:pPr>
            <a:r>
              <a:rPr lang="en-US" b="1" baseline="0" dirty="0"/>
              <a:t>Parents and families – the *KEY* stakeholders.</a:t>
            </a:r>
          </a:p>
        </p:txBody>
      </p:sp>
      <p:sp>
        <p:nvSpPr>
          <p:cNvPr id="4" name="Slide Number Placeholder 3"/>
          <p:cNvSpPr>
            <a:spLocks noGrp="1"/>
          </p:cNvSpPr>
          <p:nvPr>
            <p:ph type="sldNum" sz="quarter" idx="10"/>
          </p:nvPr>
        </p:nvSpPr>
        <p:spPr/>
        <p:txBody>
          <a:bodyPr/>
          <a:lstStyle/>
          <a:p>
            <a:fld id="{4EE0CA37-B3D3-4D0D-8A2B-1C633EDD525F}" type="slidenum">
              <a:rPr lang="en-US" smtClean="0"/>
              <a:t>10</a:t>
            </a:fld>
            <a:endParaRPr lang="en-US" dirty="0"/>
          </a:p>
        </p:txBody>
      </p:sp>
    </p:spTree>
    <p:extLst>
      <p:ext uri="{BB962C8B-B14F-4D97-AF65-F5344CB8AC3E}">
        <p14:creationId xmlns:p14="http://schemas.microsoft.com/office/powerpoint/2010/main" val="30861027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06467" y="5514102"/>
            <a:ext cx="7772400" cy="646331"/>
          </a:xfrm>
        </p:spPr>
        <p:txBody>
          <a:bodyPr lIns="0" tIns="0" rIns="0" bIns="0" anchor="b" anchorCtr="0">
            <a:spAutoFit/>
          </a:bodyPr>
          <a:lstStyle>
            <a:lvl1pPr algn="l">
              <a:defRPr sz="4200" b="1"/>
            </a:lvl1pPr>
          </a:lstStyle>
          <a:p>
            <a:r>
              <a:rPr lang="en-US"/>
              <a:t>Click to edit Master title style</a:t>
            </a:r>
            <a:endParaRPr lang="en-US" dirty="0"/>
          </a:p>
        </p:txBody>
      </p:sp>
      <p:sp>
        <p:nvSpPr>
          <p:cNvPr id="3" name="Subtitle 2"/>
          <p:cNvSpPr>
            <a:spLocks noGrp="1"/>
          </p:cNvSpPr>
          <p:nvPr>
            <p:ph type="subTitle" idx="1"/>
          </p:nvPr>
        </p:nvSpPr>
        <p:spPr>
          <a:xfrm>
            <a:off x="406467" y="6279478"/>
            <a:ext cx="6400800" cy="430887"/>
          </a:xfrm>
        </p:spPr>
        <p:txBody>
          <a:bodyPr lIns="0" tIns="0" rIns="0" bIns="0" anchor="t" anchorCtr="0">
            <a:spAutoFit/>
          </a:bodyPr>
          <a:lstStyle>
            <a:lvl1pPr marL="0" indent="0" algn="l">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pic>
        <p:nvPicPr>
          <p:cNvPr id="7" name="Picture 6" descr="ODE_LOGO.jpg"/>
          <p:cNvPicPr>
            <a:picLocks noChangeAspect="1"/>
          </p:cNvPicPr>
          <p:nvPr userDrawn="1"/>
        </p:nvPicPr>
        <p:blipFill>
          <a:blip r:embed="rId2"/>
          <a:stretch>
            <a:fillRect/>
          </a:stretch>
        </p:blipFill>
        <p:spPr>
          <a:xfrm>
            <a:off x="6807267" y="6186917"/>
            <a:ext cx="2012050" cy="369560"/>
          </a:xfrm>
          <a:prstGeom prst="rect">
            <a:avLst/>
          </a:prstGeom>
        </p:spPr>
      </p:pic>
      <p:pic>
        <p:nvPicPr>
          <p:cNvPr id="8" name="Picture 7" descr="PhotoOption3.jpg"/>
          <p:cNvPicPr>
            <a:picLocks noChangeAspect="1"/>
          </p:cNvPicPr>
          <p:nvPr userDrawn="1"/>
        </p:nvPicPr>
        <p:blipFill>
          <a:blip r:embed="rId3"/>
          <a:stretch>
            <a:fillRect/>
          </a:stretch>
        </p:blipFill>
        <p:spPr>
          <a:xfrm>
            <a:off x="0" y="0"/>
            <a:ext cx="9144000" cy="5169408"/>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646331"/>
          </a:xfrm>
        </p:spPr>
        <p:txBody>
          <a:bodyPr>
            <a:spAutoFit/>
          </a:bodyPr>
          <a:lstStyle>
            <a:lvl1pPr>
              <a:defRPr sz="4200" b="1">
                <a:solidFill>
                  <a:srgbClr val="C00000"/>
                </a:solidFill>
              </a:defRPr>
            </a:lvl1pPr>
          </a:lstStyle>
          <a:p>
            <a:r>
              <a:rPr lang="en-US"/>
              <a:t>Click to edit Master title style</a:t>
            </a:r>
            <a:endParaRPr lang="en-US" dirty="0"/>
          </a:p>
        </p:txBody>
      </p:sp>
      <p:sp>
        <p:nvSpPr>
          <p:cNvPr id="3" name="Content Placeholder 2"/>
          <p:cNvSpPr>
            <a:spLocks noGrp="1"/>
          </p:cNvSpPr>
          <p:nvPr>
            <p:ph idx="1"/>
          </p:nvPr>
        </p:nvSpPr>
        <p:spPr>
          <a:xfrm>
            <a:off x="457200" y="1580158"/>
            <a:ext cx="8229600" cy="4525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7" name="Picture 6" descr="FOOTER-1.jpg"/>
          <p:cNvPicPr>
            <a:picLocks noChangeAspect="1"/>
          </p:cNvPicPr>
          <p:nvPr userDrawn="1"/>
        </p:nvPicPr>
        <p:blipFill>
          <a:blip r:embed="rId2"/>
          <a:stretch>
            <a:fillRect/>
          </a:stretch>
        </p:blipFill>
        <p:spPr>
          <a:xfrm>
            <a:off x="0" y="6378160"/>
            <a:ext cx="9144000" cy="487680"/>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457200"/>
            <a:ext cx="8229600" cy="681836"/>
          </a:xfrm>
          <a:prstGeom prst="rect">
            <a:avLst/>
          </a:prstGeom>
        </p:spPr>
        <p:txBody>
          <a:bodyPr vert="horz" lIns="0" tIns="0" rIns="0" bIns="0" rtlCol="0" anchor="t" anchorCtr="0">
            <a:noAutofit/>
          </a:bodyPr>
          <a:lstStyle/>
          <a:p>
            <a:r>
              <a:rPr lang="en-US"/>
              <a:t>Click to edit Master title style</a:t>
            </a:r>
            <a:endParaRPr lang="en-US" dirty="0"/>
          </a:p>
        </p:txBody>
      </p:sp>
      <p:sp>
        <p:nvSpPr>
          <p:cNvPr id="3" name="Text Placeholder 2"/>
          <p:cNvSpPr>
            <a:spLocks noGrp="1"/>
          </p:cNvSpPr>
          <p:nvPr>
            <p:ph type="body" idx="1"/>
          </p:nvPr>
        </p:nvSpPr>
        <p:spPr>
          <a:xfrm>
            <a:off x="457200" y="1139036"/>
            <a:ext cx="8229600" cy="4525963"/>
          </a:xfrm>
          <a:prstGeom prst="rect">
            <a:avLst/>
          </a:prstGeom>
        </p:spPr>
        <p:txBody>
          <a:bodyPr vert="horz" lIns="0" tIns="0" rIns="0" bIns="0" rtlCol="0" anchor="t" anchorCtr="0">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457200" rtl="0" eaLnBrk="1" latinLnBrk="0" hangingPunct="1">
        <a:spcBef>
          <a:spcPct val="0"/>
        </a:spcBef>
        <a:buNone/>
        <a:defRPr sz="4200" b="1" kern="1200">
          <a:solidFill>
            <a:srgbClr val="C00000"/>
          </a:solidFill>
          <a:latin typeface="Arial"/>
          <a:ea typeface="+mj-ea"/>
          <a:cs typeface="Arial"/>
        </a:defRPr>
      </a:lvl1pPr>
    </p:titleStyle>
    <p:bodyStyle>
      <a:lvl1pPr marL="227013" indent="-227013" algn="l" defTabSz="457200" rtl="0" eaLnBrk="1" latinLnBrk="0" hangingPunct="1">
        <a:spcBef>
          <a:spcPct val="20000"/>
        </a:spcBef>
        <a:buFont typeface="Arial"/>
        <a:buChar char="•"/>
        <a:defRPr sz="3200" kern="1200">
          <a:solidFill>
            <a:schemeClr val="tx1"/>
          </a:solidFill>
          <a:latin typeface="Arial"/>
          <a:ea typeface="+mn-ea"/>
          <a:cs typeface="Arial"/>
        </a:defRPr>
      </a:lvl1pPr>
      <a:lvl2pPr marL="571500" indent="-225425" algn="l" defTabSz="457200" rtl="0" eaLnBrk="1" latinLnBrk="0" hangingPunct="1">
        <a:spcBef>
          <a:spcPct val="20000"/>
        </a:spcBef>
        <a:buFont typeface="Arial"/>
        <a:buChar char="–"/>
        <a:defRPr sz="3200" kern="1200">
          <a:solidFill>
            <a:schemeClr val="tx1"/>
          </a:solidFill>
          <a:latin typeface="Arial"/>
          <a:ea typeface="+mn-ea"/>
          <a:cs typeface="Arial"/>
        </a:defRPr>
      </a:lvl2pPr>
      <a:lvl3pPr marL="1025525" indent="-228600" algn="l" defTabSz="457200" rtl="0" eaLnBrk="1" latinLnBrk="0" hangingPunct="1">
        <a:spcBef>
          <a:spcPct val="20000"/>
        </a:spcBef>
        <a:buFont typeface="Arial"/>
        <a:buChar char="•"/>
        <a:defRPr sz="3200" kern="1200">
          <a:solidFill>
            <a:schemeClr val="tx1"/>
          </a:solidFill>
          <a:latin typeface="Arial"/>
          <a:ea typeface="+mn-ea"/>
          <a:cs typeface="Arial"/>
        </a:defRPr>
      </a:lvl3pPr>
      <a:lvl4pPr marL="1490663" indent="-228600" algn="l" defTabSz="457200" rtl="0" eaLnBrk="1" latinLnBrk="0" hangingPunct="1">
        <a:spcBef>
          <a:spcPct val="20000"/>
        </a:spcBef>
        <a:buFont typeface="Arial"/>
        <a:buChar char="–"/>
        <a:defRPr sz="3200" kern="1200">
          <a:solidFill>
            <a:schemeClr val="tx1"/>
          </a:solidFill>
          <a:latin typeface="Arial"/>
          <a:ea typeface="+mn-ea"/>
          <a:cs typeface="Arial"/>
        </a:defRPr>
      </a:lvl4pPr>
      <a:lvl5pPr marL="1947863" indent="-228600" algn="l" defTabSz="457200" rtl="0" eaLnBrk="1" latinLnBrk="0" hangingPunct="1">
        <a:spcBef>
          <a:spcPct val="20000"/>
        </a:spcBef>
        <a:buFont typeface="Arial"/>
        <a:buChar char="»"/>
        <a:defRPr sz="32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2.ed.gov/policy/elsec/leg/essa/essatitleiiiguidenglishlearners92016.pdf"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www2.ed.gov/about/offices/list/oela/english-learner-toolkit/eltoolkit.pdf" TargetMode="External"/><Relationship Id="rId5" Type="http://schemas.openxmlformats.org/officeDocument/2006/relationships/hyperlink" Target="https://www2.ed.gov/about/offices/list/ocr/letters/colleague-el-201501.pdf" TargetMode="External"/><Relationship Id="rId4" Type="http://schemas.openxmlformats.org/officeDocument/2006/relationships/hyperlink" Target="https://www2.ed.gov/programs/sfgp/supguide.pdf"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ww2.ed.gov/about/offices/list/ocr/docs/dcl-factsheet-el-students-201501.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ncela.ed.gov/files/english_learner_toolkit/OELA_2017_ELsToolkit_508C.pdf" TargetMode="External"/><Relationship Id="rId4" Type="http://schemas.openxmlformats.org/officeDocument/2006/relationships/hyperlink" Target="https://www2.ed.gov/about/offices/list/ocr/letters/colleague-el-201501.pdf"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ccip.ode.state.oh.us/documentlibrary/default.aspx?ccipSessionKey=636753697175208735"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hyperlink" Target="https://ccip.ode.state.oh.us/documentlibrary/ViewDocument.aspx?DocumentKey=81653" TargetMode="External"/><Relationship Id="rId4" Type="http://schemas.openxmlformats.org/officeDocument/2006/relationships/hyperlink" Target="https://ccip.ode.state.oh.us/documentlibrary/ViewDocument.aspx?DocumentKey=81650"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myhorrynews.com/news/school-board-quietly-settles-out-of-court-on-usdoj-findings/article_62bcfd6a-f1a2-11e7-8d24-23221642fa3e.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www2.ed.gov/about/offices/list/ocr/docs/investigations/open-investigations/index.html" TargetMode="External"/><Relationship Id="rId5" Type="http://schemas.openxmlformats.org/officeDocument/2006/relationships/hyperlink" Target="http://www.chicagoreporter.com/english-learners-often-go-without-required-help-at-chicago-schools/" TargetMode="External"/><Relationship Id="rId4" Type="http://schemas.openxmlformats.org/officeDocument/2006/relationships/hyperlink" Target="https://www.clarionledger.com/story/news/2017/07/18/feds-investigating-alleged-discrimination-against-hispanic-students-rankin-schools/487570001/"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codes.ohio.gov/orc/3317.016v1" TargetMode="External"/><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1920" y="5242190"/>
            <a:ext cx="7772400" cy="553998"/>
          </a:xfrm>
        </p:spPr>
        <p:txBody>
          <a:bodyPr/>
          <a:lstStyle/>
          <a:p>
            <a:r>
              <a:rPr lang="en-US" sz="3600" dirty="0"/>
              <a:t>Title III Allowable Uses of Funds</a:t>
            </a:r>
          </a:p>
        </p:txBody>
      </p:sp>
      <p:sp>
        <p:nvSpPr>
          <p:cNvPr id="3" name="Subtitle 2"/>
          <p:cNvSpPr>
            <a:spLocks noGrp="1"/>
          </p:cNvSpPr>
          <p:nvPr>
            <p:ph type="subTitle" idx="1"/>
          </p:nvPr>
        </p:nvSpPr>
        <p:spPr>
          <a:xfrm>
            <a:off x="236347" y="5823556"/>
            <a:ext cx="7233836" cy="615553"/>
          </a:xfrm>
        </p:spPr>
        <p:txBody>
          <a:bodyPr/>
          <a:lstStyle/>
          <a:p>
            <a:pPr>
              <a:spcBef>
                <a:spcPts val="0"/>
              </a:spcBef>
            </a:pPr>
            <a:r>
              <a:rPr lang="en-US" sz="2000" dirty="0"/>
              <a:t>September 18, 2019</a:t>
            </a:r>
          </a:p>
          <a:p>
            <a:pPr>
              <a:spcBef>
                <a:spcPts val="0"/>
              </a:spcBef>
            </a:pPr>
            <a:r>
              <a:rPr lang="en-US" sz="2000" dirty="0"/>
              <a:t>Title III </a:t>
            </a:r>
            <a:r>
              <a:rPr lang="en-US" sz="2000"/>
              <a:t>Consortium Meeting</a:t>
            </a:r>
            <a:endParaRPr lang="en-US" sz="2000" dirty="0"/>
          </a:p>
        </p:txBody>
      </p:sp>
    </p:spTree>
    <p:extLst>
      <p:ext uri="{BB962C8B-B14F-4D97-AF65-F5344CB8AC3E}">
        <p14:creationId xmlns:p14="http://schemas.microsoft.com/office/powerpoint/2010/main" val="9749579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4785" y="329215"/>
            <a:ext cx="8229600" cy="646331"/>
          </a:xfrm>
        </p:spPr>
        <p:txBody>
          <a:bodyPr/>
          <a:lstStyle/>
          <a:p>
            <a:r>
              <a:rPr lang="en-US" dirty="0"/>
              <a:t>Who does Title III serve?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76859769"/>
              </p:ext>
            </p:extLst>
          </p:nvPr>
        </p:nvGraphicFramePr>
        <p:xfrm>
          <a:off x="394351" y="1181100"/>
          <a:ext cx="8390467" cy="487945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Rectangle 5"/>
          <p:cNvSpPr/>
          <p:nvPr/>
        </p:nvSpPr>
        <p:spPr>
          <a:xfrm>
            <a:off x="240868" y="1813873"/>
            <a:ext cx="8697432" cy="501162"/>
          </a:xfrm>
          <a:prstGeom prst="rect">
            <a:avLst/>
          </a:prstGeom>
          <a:ln>
            <a:noFill/>
          </a:ln>
        </p:spPr>
        <p:style>
          <a:lnRef idx="3">
            <a:schemeClr val="lt1"/>
          </a:lnRef>
          <a:fillRef idx="1">
            <a:schemeClr val="accent6"/>
          </a:fillRef>
          <a:effectRef idx="1">
            <a:schemeClr val="accent6"/>
          </a:effectRef>
          <a:fontRef idx="minor">
            <a:schemeClr val="lt1"/>
          </a:fontRef>
        </p:style>
        <p:txBody>
          <a:bodyPr rtlCol="0" anchor="ctr"/>
          <a:lstStyle/>
          <a:p>
            <a:pPr algn="ctr"/>
            <a:r>
              <a:rPr lang="en-US" sz="3200" b="1" dirty="0">
                <a:latin typeface="Arial" panose="020B0604020202020204" pitchFamily="34" charset="0"/>
                <a:cs typeface="Arial" panose="020B0604020202020204" pitchFamily="34" charset="0"/>
              </a:rPr>
              <a:t>Title III </a:t>
            </a:r>
          </a:p>
        </p:txBody>
      </p:sp>
    </p:spTree>
    <p:extLst>
      <p:ext uri="{BB962C8B-B14F-4D97-AF65-F5344CB8AC3E}">
        <p14:creationId xmlns:p14="http://schemas.microsoft.com/office/powerpoint/2010/main" val="36764703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the purpose of Title III?</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778639825"/>
              </p:ext>
            </p:extLst>
          </p:nvPr>
        </p:nvGraphicFramePr>
        <p:xfrm>
          <a:off x="554736" y="1459611"/>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0254309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258177-A861-4E35-AD40-5A5BBA285E2A}"/>
              </a:ext>
            </a:extLst>
          </p:cNvPr>
          <p:cNvSpPr>
            <a:spLocks noGrp="1"/>
          </p:cNvSpPr>
          <p:nvPr>
            <p:ph type="title"/>
          </p:nvPr>
        </p:nvSpPr>
        <p:spPr>
          <a:xfrm>
            <a:off x="138897" y="457200"/>
            <a:ext cx="8785184" cy="646331"/>
          </a:xfrm>
        </p:spPr>
        <p:txBody>
          <a:bodyPr/>
          <a:lstStyle/>
          <a:p>
            <a:r>
              <a:rPr lang="en-US" dirty="0"/>
              <a:t>How are district allocations used?</a:t>
            </a:r>
          </a:p>
        </p:txBody>
      </p:sp>
      <p:graphicFrame>
        <p:nvGraphicFramePr>
          <p:cNvPr id="6" name="Chart 5">
            <a:extLst>
              <a:ext uri="{FF2B5EF4-FFF2-40B4-BE49-F238E27FC236}">
                <a16:creationId xmlns:a16="http://schemas.microsoft.com/office/drawing/2014/main" id="{F79DE01F-F6E5-443F-919B-3C33A163EDF0}"/>
              </a:ext>
            </a:extLst>
          </p:cNvPr>
          <p:cNvGraphicFramePr>
            <a:graphicFrameLocks/>
          </p:cNvGraphicFramePr>
          <p:nvPr/>
        </p:nvGraphicFramePr>
        <p:xfrm>
          <a:off x="1057275" y="1876425"/>
          <a:ext cx="6905625" cy="3829050"/>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a:extLst>
              <a:ext uri="{FF2B5EF4-FFF2-40B4-BE49-F238E27FC236}">
                <a16:creationId xmlns:a16="http://schemas.microsoft.com/office/drawing/2014/main" id="{24EEAA2B-01FE-4F05-A259-0430FC6B46CC}"/>
              </a:ext>
            </a:extLst>
          </p:cNvPr>
          <p:cNvSpPr txBox="1"/>
          <p:nvPr/>
        </p:nvSpPr>
        <p:spPr>
          <a:xfrm>
            <a:off x="3133725" y="1356896"/>
            <a:ext cx="5790356" cy="523220"/>
          </a:xfrm>
          <a:prstGeom prst="rect">
            <a:avLst/>
          </a:prstGeom>
          <a:noFill/>
        </p:spPr>
        <p:txBody>
          <a:bodyPr wrap="square" rtlCol="0">
            <a:spAutoFit/>
          </a:bodyPr>
          <a:lstStyle/>
          <a:p>
            <a:r>
              <a:rPr lang="en-US" sz="2800" b="1" dirty="0">
                <a:latin typeface="Arial" panose="020B0604020202020204" pitchFamily="34" charset="0"/>
                <a:cs typeface="Arial" panose="020B0604020202020204" pitchFamily="34" charset="0"/>
              </a:rPr>
              <a:t>2% EL Administrative Expenses</a:t>
            </a:r>
          </a:p>
        </p:txBody>
      </p:sp>
      <p:sp>
        <p:nvSpPr>
          <p:cNvPr id="8" name="TextBox 7">
            <a:extLst>
              <a:ext uri="{FF2B5EF4-FFF2-40B4-BE49-F238E27FC236}">
                <a16:creationId xmlns:a16="http://schemas.microsoft.com/office/drawing/2014/main" id="{E13B5B80-7307-4DBD-84C3-ABC836241F4D}"/>
              </a:ext>
            </a:extLst>
          </p:cNvPr>
          <p:cNvSpPr txBox="1"/>
          <p:nvPr/>
        </p:nvSpPr>
        <p:spPr>
          <a:xfrm>
            <a:off x="2923086" y="3490496"/>
            <a:ext cx="4333031" cy="954107"/>
          </a:xfrm>
          <a:prstGeom prst="rect">
            <a:avLst/>
          </a:prstGeom>
          <a:noFill/>
        </p:spPr>
        <p:txBody>
          <a:bodyPr wrap="square" rtlCol="0">
            <a:spAutoFit/>
          </a:bodyPr>
          <a:lstStyle/>
          <a:p>
            <a:r>
              <a:rPr lang="en-US" sz="2800" b="1" dirty="0">
                <a:solidFill>
                  <a:schemeClr val="bg1"/>
                </a:solidFill>
                <a:latin typeface="Arial" panose="020B0604020202020204" pitchFamily="34" charset="0"/>
                <a:cs typeface="Arial" panose="020B0604020202020204" pitchFamily="34" charset="0"/>
              </a:rPr>
              <a:t>98% Supplemental program expenses</a:t>
            </a:r>
          </a:p>
        </p:txBody>
      </p:sp>
    </p:spTree>
    <p:extLst>
      <p:ext uri="{BB962C8B-B14F-4D97-AF65-F5344CB8AC3E}">
        <p14:creationId xmlns:p14="http://schemas.microsoft.com/office/powerpoint/2010/main" val="23089823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87162"/>
            <a:ext cx="8229600" cy="646331"/>
          </a:xfrm>
        </p:spPr>
        <p:txBody>
          <a:bodyPr/>
          <a:lstStyle/>
          <a:p>
            <a:r>
              <a:rPr lang="en-US" dirty="0"/>
              <a:t>General Title III Considerations</a:t>
            </a:r>
          </a:p>
        </p:txBody>
      </p:sp>
      <p:graphicFrame>
        <p:nvGraphicFramePr>
          <p:cNvPr id="5" name="Diagram 4">
            <a:extLst>
              <a:ext uri="{FF2B5EF4-FFF2-40B4-BE49-F238E27FC236}">
                <a16:creationId xmlns:a16="http://schemas.microsoft.com/office/drawing/2014/main" id="{FB5BFBA6-107C-498E-A904-24C7D6711EDE}"/>
              </a:ext>
            </a:extLst>
          </p:cNvPr>
          <p:cNvGraphicFramePr/>
          <p:nvPr>
            <p:extLst>
              <p:ext uri="{D42A27DB-BD31-4B8C-83A1-F6EECF244321}">
                <p14:modId xmlns:p14="http://schemas.microsoft.com/office/powerpoint/2010/main" val="3343292824"/>
              </p:ext>
            </p:extLst>
          </p:nvPr>
        </p:nvGraphicFramePr>
        <p:xfrm>
          <a:off x="457200" y="1491342"/>
          <a:ext cx="8229600" cy="45175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Rectangle 7">
            <a:extLst>
              <a:ext uri="{FF2B5EF4-FFF2-40B4-BE49-F238E27FC236}">
                <a16:creationId xmlns:a16="http://schemas.microsoft.com/office/drawing/2014/main" id="{F52A1033-7861-436E-998C-E22A00DC2922}"/>
              </a:ext>
            </a:extLst>
          </p:cNvPr>
          <p:cNvSpPr/>
          <p:nvPr/>
        </p:nvSpPr>
        <p:spPr>
          <a:xfrm>
            <a:off x="315686" y="1948544"/>
            <a:ext cx="8469085" cy="729341"/>
          </a:xfrm>
          <a:prstGeom prst="rect">
            <a:avLst/>
          </a:prstGeom>
          <a:ln>
            <a:noFill/>
          </a:ln>
        </p:spPr>
        <p:style>
          <a:lnRef idx="3">
            <a:schemeClr val="lt1"/>
          </a:lnRef>
          <a:fillRef idx="1">
            <a:schemeClr val="accent6"/>
          </a:fillRef>
          <a:effectRef idx="1">
            <a:schemeClr val="accent6"/>
          </a:effectRef>
          <a:fontRef idx="minor">
            <a:schemeClr val="lt1"/>
          </a:fontRef>
        </p:style>
        <p:txBody>
          <a:bodyPr rtlCol="0" anchor="ctr"/>
          <a:lstStyle/>
          <a:p>
            <a:pPr algn="ctr"/>
            <a:r>
              <a:rPr lang="en-US" sz="3200" b="1" dirty="0">
                <a:latin typeface="Arial" panose="020B0604020202020204" pitchFamily="34" charset="0"/>
                <a:cs typeface="Arial" panose="020B0604020202020204" pitchFamily="34" charset="0"/>
              </a:rPr>
              <a:t>Title III expenses must…</a:t>
            </a:r>
          </a:p>
        </p:txBody>
      </p:sp>
    </p:spTree>
    <p:extLst>
      <p:ext uri="{BB962C8B-B14F-4D97-AF65-F5344CB8AC3E}">
        <p14:creationId xmlns:p14="http://schemas.microsoft.com/office/powerpoint/2010/main" val="38247865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586124-2EAA-46BE-B5C4-9FD550AE9DA0}"/>
              </a:ext>
            </a:extLst>
          </p:cNvPr>
          <p:cNvSpPr>
            <a:spLocks noGrp="1"/>
          </p:cNvSpPr>
          <p:nvPr>
            <p:ph type="title"/>
          </p:nvPr>
        </p:nvSpPr>
        <p:spPr>
          <a:xfrm>
            <a:off x="383051" y="374249"/>
            <a:ext cx="8229600" cy="646331"/>
          </a:xfrm>
        </p:spPr>
        <p:txBody>
          <a:bodyPr/>
          <a:lstStyle/>
          <a:p>
            <a:r>
              <a:rPr lang="en-US" dirty="0"/>
              <a:t>Supplement, Not Supplant</a:t>
            </a:r>
          </a:p>
        </p:txBody>
      </p:sp>
      <p:pic>
        <p:nvPicPr>
          <p:cNvPr id="2050" name="Picture 2" descr="Image result for cake with whipped cream and cherry">
            <a:extLst>
              <a:ext uri="{FF2B5EF4-FFF2-40B4-BE49-F238E27FC236}">
                <a16:creationId xmlns:a16="http://schemas.microsoft.com/office/drawing/2014/main" id="{E0A8D775-E830-4CCF-A407-9F902192318E}"/>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308343" y="1257967"/>
            <a:ext cx="2870791" cy="4944904"/>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A884AC07-F5FC-44A7-8C6A-818693DD3DAE}"/>
              </a:ext>
            </a:extLst>
          </p:cNvPr>
          <p:cNvSpPr txBox="1"/>
          <p:nvPr/>
        </p:nvSpPr>
        <p:spPr>
          <a:xfrm>
            <a:off x="3433635" y="4709724"/>
            <a:ext cx="5661442" cy="1384995"/>
          </a:xfrm>
          <a:prstGeom prst="rect">
            <a:avLst/>
          </a:prstGeom>
          <a:noFill/>
        </p:spPr>
        <p:txBody>
          <a:bodyPr wrap="square" rtlCol="0">
            <a:spAutoFit/>
          </a:bodyPr>
          <a:lstStyle/>
          <a:p>
            <a:r>
              <a:rPr lang="en-US" sz="2800" b="1" dirty="0">
                <a:latin typeface="Arial" panose="020B0604020202020204" pitchFamily="34" charset="0"/>
                <a:cs typeface="Arial" panose="020B0604020202020204" pitchFamily="34" charset="0"/>
              </a:rPr>
              <a:t>Cake: </a:t>
            </a:r>
            <a:r>
              <a:rPr lang="en-US" sz="2800">
                <a:latin typeface="Arial" panose="020B0604020202020204" pitchFamily="34" charset="0"/>
                <a:cs typeface="Arial" panose="020B0604020202020204" pitchFamily="34" charset="0"/>
              </a:rPr>
              <a:t>General funds </a:t>
            </a:r>
            <a:r>
              <a:rPr lang="en-US" sz="2800" dirty="0">
                <a:latin typeface="Arial" panose="020B0604020202020204" pitchFamily="34" charset="0"/>
                <a:cs typeface="Arial" panose="020B0604020202020204" pitchFamily="34" charset="0"/>
              </a:rPr>
              <a:t>provide core programs and help </a:t>
            </a:r>
            <a:r>
              <a:rPr lang="en-US" sz="2800">
                <a:latin typeface="Arial" panose="020B0604020202020204" pitchFamily="34" charset="0"/>
                <a:cs typeface="Arial" panose="020B0604020202020204" pitchFamily="34" charset="0"/>
              </a:rPr>
              <a:t>meet the 10 </a:t>
            </a:r>
            <a:r>
              <a:rPr lang="en-US" sz="2800" dirty="0">
                <a:latin typeface="Arial" panose="020B0604020202020204" pitchFamily="34" charset="0"/>
                <a:cs typeface="Arial" panose="020B0604020202020204" pitchFamily="34" charset="0"/>
              </a:rPr>
              <a:t>obligations to English learners </a:t>
            </a:r>
          </a:p>
        </p:txBody>
      </p:sp>
      <p:sp>
        <p:nvSpPr>
          <p:cNvPr id="7" name="TextBox 6">
            <a:extLst>
              <a:ext uri="{FF2B5EF4-FFF2-40B4-BE49-F238E27FC236}">
                <a16:creationId xmlns:a16="http://schemas.microsoft.com/office/drawing/2014/main" id="{CA924E80-A4D7-43FB-BDDF-FEF15B2F98C4}"/>
              </a:ext>
            </a:extLst>
          </p:cNvPr>
          <p:cNvSpPr txBox="1"/>
          <p:nvPr/>
        </p:nvSpPr>
        <p:spPr>
          <a:xfrm>
            <a:off x="3433635" y="3037922"/>
            <a:ext cx="5007428" cy="1384995"/>
          </a:xfrm>
          <a:prstGeom prst="rect">
            <a:avLst/>
          </a:prstGeom>
          <a:noFill/>
        </p:spPr>
        <p:txBody>
          <a:bodyPr wrap="square" rtlCol="0">
            <a:spAutoFit/>
          </a:bodyPr>
          <a:lstStyle/>
          <a:p>
            <a:r>
              <a:rPr lang="en-US" sz="2800" b="1" dirty="0">
                <a:latin typeface="Arial" panose="020B0604020202020204" pitchFamily="34" charset="0"/>
                <a:cs typeface="Arial" panose="020B0604020202020204" pitchFamily="34" charset="0"/>
              </a:rPr>
              <a:t>Frosting: </a:t>
            </a:r>
            <a:r>
              <a:rPr lang="en-US" sz="2800" dirty="0">
                <a:latin typeface="Arial" panose="020B0604020202020204" pitchFamily="34" charset="0"/>
                <a:cs typeface="Arial" panose="020B0604020202020204" pitchFamily="34" charset="0"/>
              </a:rPr>
              <a:t>Title I provides funds to schools with the greatest financial need</a:t>
            </a:r>
          </a:p>
        </p:txBody>
      </p:sp>
      <p:sp>
        <p:nvSpPr>
          <p:cNvPr id="8" name="TextBox 7">
            <a:extLst>
              <a:ext uri="{FF2B5EF4-FFF2-40B4-BE49-F238E27FC236}">
                <a16:creationId xmlns:a16="http://schemas.microsoft.com/office/drawing/2014/main" id="{BAA17ADC-2443-4AA0-90F6-143911FB3A6E}"/>
              </a:ext>
            </a:extLst>
          </p:cNvPr>
          <p:cNvSpPr txBox="1"/>
          <p:nvPr/>
        </p:nvSpPr>
        <p:spPr>
          <a:xfrm>
            <a:off x="3432694" y="1307387"/>
            <a:ext cx="5503655" cy="1384995"/>
          </a:xfrm>
          <a:prstGeom prst="rect">
            <a:avLst/>
          </a:prstGeom>
          <a:noFill/>
        </p:spPr>
        <p:txBody>
          <a:bodyPr wrap="square" rtlCol="0">
            <a:spAutoFit/>
          </a:bodyPr>
          <a:lstStyle/>
          <a:p>
            <a:r>
              <a:rPr lang="en-US" sz="2800" b="1" dirty="0">
                <a:latin typeface="Arial" panose="020B0604020202020204" pitchFamily="34" charset="0"/>
                <a:cs typeface="Arial" panose="020B0604020202020204" pitchFamily="34" charset="0"/>
              </a:rPr>
              <a:t>Cherry: </a:t>
            </a:r>
            <a:r>
              <a:rPr lang="en-US" sz="2800" dirty="0">
                <a:latin typeface="Arial" panose="020B0604020202020204" pitchFamily="34" charset="0"/>
                <a:cs typeface="Arial" panose="020B0604020202020204" pitchFamily="34" charset="0"/>
              </a:rPr>
              <a:t>Title III funds supplement programs for English learners and immigrant youth</a:t>
            </a:r>
          </a:p>
        </p:txBody>
      </p:sp>
      <p:cxnSp>
        <p:nvCxnSpPr>
          <p:cNvPr id="9" name="Straight Connector 8">
            <a:extLst>
              <a:ext uri="{FF2B5EF4-FFF2-40B4-BE49-F238E27FC236}">
                <a16:creationId xmlns:a16="http://schemas.microsoft.com/office/drawing/2014/main" id="{9BD26B72-1414-4FFB-96EA-82EBA16C0E25}"/>
              </a:ext>
            </a:extLst>
          </p:cNvPr>
          <p:cNvCxnSpPr>
            <a:cxnSpLocks/>
          </p:cNvCxnSpPr>
          <p:nvPr/>
        </p:nvCxnSpPr>
        <p:spPr bwMode="auto">
          <a:xfrm>
            <a:off x="3473912" y="4603258"/>
            <a:ext cx="5248965" cy="0"/>
          </a:xfrm>
          <a:prstGeom prst="line">
            <a:avLst/>
          </a:prstGeom>
          <a:solidFill>
            <a:schemeClr val="accent1"/>
          </a:solidFill>
          <a:ln w="63500" cap="flat" cmpd="sng" algn="ctr">
            <a:solidFill>
              <a:srgbClr val="C00000"/>
            </a:solidFill>
            <a:prstDash val="solid"/>
            <a:round/>
            <a:headEnd type="none" w="med" len="med"/>
            <a:tailEnd type="none" w="med" len="med"/>
          </a:ln>
          <a:effectLst/>
          <a:scene3d>
            <a:camera prst="orthographicFront"/>
            <a:lightRig rig="threePt" dir="t"/>
          </a:scene3d>
          <a:sp3d extrusionH="76200" contourW="12700">
            <a:bevelT/>
            <a:extrusionClr>
              <a:srgbClr val="C00000"/>
            </a:extrusionClr>
            <a:contourClr>
              <a:srgbClr val="C00000"/>
            </a:contourClr>
          </a:sp3d>
        </p:spPr>
      </p:cxnSp>
      <p:cxnSp>
        <p:nvCxnSpPr>
          <p:cNvPr id="10" name="Straight Connector 9">
            <a:extLst>
              <a:ext uri="{FF2B5EF4-FFF2-40B4-BE49-F238E27FC236}">
                <a16:creationId xmlns:a16="http://schemas.microsoft.com/office/drawing/2014/main" id="{32019542-BC3E-4D89-BAFF-B0E4AA831BA5}"/>
              </a:ext>
            </a:extLst>
          </p:cNvPr>
          <p:cNvCxnSpPr>
            <a:cxnSpLocks/>
          </p:cNvCxnSpPr>
          <p:nvPr/>
        </p:nvCxnSpPr>
        <p:spPr bwMode="auto">
          <a:xfrm>
            <a:off x="3473912" y="2885178"/>
            <a:ext cx="5248965" cy="0"/>
          </a:xfrm>
          <a:prstGeom prst="line">
            <a:avLst/>
          </a:prstGeom>
          <a:solidFill>
            <a:schemeClr val="accent1"/>
          </a:solidFill>
          <a:ln w="63500" cap="flat" cmpd="sng" algn="ctr">
            <a:solidFill>
              <a:srgbClr val="C00000"/>
            </a:solidFill>
            <a:prstDash val="solid"/>
            <a:round/>
            <a:headEnd type="none" w="med" len="med"/>
            <a:tailEnd type="none" w="med" len="med"/>
          </a:ln>
          <a:effectLst/>
          <a:scene3d>
            <a:camera prst="orthographicFront"/>
            <a:lightRig rig="threePt" dir="t"/>
          </a:scene3d>
          <a:sp3d extrusionH="76200" contourW="12700">
            <a:bevelT/>
            <a:extrusionClr>
              <a:srgbClr val="C00000"/>
            </a:extrusionClr>
            <a:contourClr>
              <a:srgbClr val="C00000"/>
            </a:contourClr>
          </a:sp3d>
        </p:spPr>
      </p:cxnSp>
    </p:spTree>
    <p:extLst>
      <p:ext uri="{BB962C8B-B14F-4D97-AF65-F5344CB8AC3E}">
        <p14:creationId xmlns:p14="http://schemas.microsoft.com/office/powerpoint/2010/main" val="6643847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par>
                                <p:cTn id="8" presetID="22" presetClass="entr" presetSubtype="4" fill="hold"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wipe(down)">
                                      <p:cBhvr>
                                        <p:cTn id="10" dur="5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wipe(down)">
                                      <p:cBhvr>
                                        <p:cTn id="15" dur="500"/>
                                        <p:tgtEl>
                                          <p:spTgt spid="7"/>
                                        </p:tgtEl>
                                      </p:cBhvr>
                                    </p:animEffect>
                                  </p:childTnLst>
                                </p:cTn>
                              </p:par>
                              <p:par>
                                <p:cTn id="16" presetID="22" presetClass="entr" presetSubtype="4" fill="hold"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wipe(down)">
                                      <p:cBhvr>
                                        <p:cTn id="18" dur="500"/>
                                        <p:tgtEl>
                                          <p:spTgt spid="10"/>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ipe(down)">
                                      <p:cBhvr>
                                        <p:cTn id="23"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P spid="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F80518-491A-4416-92FB-A733A8CF5F80}"/>
              </a:ext>
            </a:extLst>
          </p:cNvPr>
          <p:cNvSpPr>
            <a:spLocks noGrp="1"/>
          </p:cNvSpPr>
          <p:nvPr>
            <p:ph type="title"/>
          </p:nvPr>
        </p:nvSpPr>
        <p:spPr>
          <a:xfrm>
            <a:off x="457200" y="281709"/>
            <a:ext cx="8229600" cy="1231106"/>
          </a:xfrm>
        </p:spPr>
        <p:txBody>
          <a:bodyPr/>
          <a:lstStyle/>
          <a:p>
            <a:r>
              <a:rPr lang="en-US" sz="4000" dirty="0"/>
              <a:t>Supplement, not Supplant Guiding Questions</a:t>
            </a:r>
          </a:p>
        </p:txBody>
      </p:sp>
      <p:sp>
        <p:nvSpPr>
          <p:cNvPr id="3" name="Content Placeholder 2">
            <a:extLst>
              <a:ext uri="{FF2B5EF4-FFF2-40B4-BE49-F238E27FC236}">
                <a16:creationId xmlns:a16="http://schemas.microsoft.com/office/drawing/2014/main" id="{BFEC0BEA-37E5-4380-A56C-5A167F82D720}"/>
              </a:ext>
            </a:extLst>
          </p:cNvPr>
          <p:cNvSpPr>
            <a:spLocks noGrp="1"/>
          </p:cNvSpPr>
          <p:nvPr>
            <p:ph idx="1"/>
          </p:nvPr>
        </p:nvSpPr>
        <p:spPr>
          <a:xfrm>
            <a:off x="266218" y="1690330"/>
            <a:ext cx="8420582" cy="4525963"/>
          </a:xfrm>
        </p:spPr>
        <p:txBody>
          <a:bodyPr/>
          <a:lstStyle/>
          <a:p>
            <a:pPr>
              <a:spcBef>
                <a:spcPts val="0"/>
              </a:spcBef>
              <a:spcAft>
                <a:spcPts val="1200"/>
              </a:spcAft>
              <a:buNone/>
            </a:pPr>
            <a:r>
              <a:rPr lang="en-US" altLang="en-US" sz="2400" dirty="0"/>
              <a:t>Use these four guiding questions to make supplement, not supplant determinations to decide if a cost is supplemental: </a:t>
            </a:r>
          </a:p>
          <a:p>
            <a:pPr marL="801687" lvl="1" indent="-457200">
              <a:spcBef>
                <a:spcPts val="0"/>
              </a:spcBef>
              <a:spcAft>
                <a:spcPts val="1800"/>
              </a:spcAft>
              <a:buAutoNum type="arabicPeriod"/>
            </a:pPr>
            <a:r>
              <a:rPr lang="en-US" altLang="en-US" sz="2400" i="1" dirty="0"/>
              <a:t>What is the instructional program or service provided to all students?  </a:t>
            </a:r>
          </a:p>
          <a:p>
            <a:pPr marL="801687" lvl="1" indent="-457200">
              <a:spcBef>
                <a:spcPts val="0"/>
              </a:spcBef>
              <a:spcAft>
                <a:spcPts val="1800"/>
              </a:spcAft>
              <a:buFont typeface="+mj-lt"/>
              <a:buAutoNum type="arabicPeriod"/>
            </a:pPr>
            <a:r>
              <a:rPr lang="en-US" altLang="en-US" sz="2400" i="1" dirty="0"/>
              <a:t>What does the district do to meet Lau requirements?  </a:t>
            </a:r>
          </a:p>
          <a:p>
            <a:pPr marL="801687" lvl="1" indent="-457200">
              <a:spcBef>
                <a:spcPts val="0"/>
              </a:spcBef>
              <a:spcAft>
                <a:spcPts val="1800"/>
              </a:spcAft>
              <a:buFont typeface="+mj-lt"/>
              <a:buAutoNum type="arabicPeriod"/>
            </a:pPr>
            <a:r>
              <a:rPr lang="en-US" altLang="en-US" sz="2400" i="1" dirty="0"/>
              <a:t>What service is the district required by other Federal, State, and local laws or regulations to provide?  </a:t>
            </a:r>
          </a:p>
          <a:p>
            <a:pPr marL="801687" lvl="1" indent="-457200">
              <a:spcBef>
                <a:spcPts val="0"/>
              </a:spcBef>
              <a:spcAft>
                <a:spcPts val="1200"/>
              </a:spcAft>
              <a:buFont typeface="+mj-lt"/>
              <a:buAutoNum type="arabicPeriod"/>
            </a:pPr>
            <a:r>
              <a:rPr lang="en-US" altLang="en-US" sz="2400" i="1" dirty="0"/>
              <a:t>Was the program/service previously provided with State, local, and Federal</a:t>
            </a:r>
            <a:r>
              <a:rPr lang="en-US" altLang="en-US" i="1" dirty="0"/>
              <a:t> </a:t>
            </a:r>
            <a:r>
              <a:rPr lang="en-US" altLang="en-US" sz="2400" i="1" dirty="0"/>
              <a:t>funds?</a:t>
            </a:r>
          </a:p>
          <a:p>
            <a:endParaRPr lang="en-US" dirty="0"/>
          </a:p>
        </p:txBody>
      </p:sp>
    </p:spTree>
    <p:extLst>
      <p:ext uri="{BB962C8B-B14F-4D97-AF65-F5344CB8AC3E}">
        <p14:creationId xmlns:p14="http://schemas.microsoft.com/office/powerpoint/2010/main" val="25312523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9E8F96-9E1C-487C-A54B-1261E2B6BCC1}"/>
              </a:ext>
            </a:extLst>
          </p:cNvPr>
          <p:cNvSpPr>
            <a:spLocks noGrp="1"/>
          </p:cNvSpPr>
          <p:nvPr>
            <p:ph type="title"/>
          </p:nvPr>
        </p:nvSpPr>
        <p:spPr/>
        <p:txBody>
          <a:bodyPr/>
          <a:lstStyle/>
          <a:p>
            <a:r>
              <a:rPr lang="en-US" dirty="0"/>
              <a:t>Scenario 1</a:t>
            </a:r>
          </a:p>
        </p:txBody>
      </p:sp>
      <p:sp>
        <p:nvSpPr>
          <p:cNvPr id="3" name="Content Placeholder 2">
            <a:extLst>
              <a:ext uri="{FF2B5EF4-FFF2-40B4-BE49-F238E27FC236}">
                <a16:creationId xmlns:a16="http://schemas.microsoft.com/office/drawing/2014/main" id="{B6D31175-99D7-4C60-88C6-C2C7BD2948FC}"/>
              </a:ext>
            </a:extLst>
          </p:cNvPr>
          <p:cNvSpPr>
            <a:spLocks noGrp="1"/>
          </p:cNvSpPr>
          <p:nvPr>
            <p:ph idx="1"/>
          </p:nvPr>
        </p:nvSpPr>
        <p:spPr/>
        <p:txBody>
          <a:bodyPr/>
          <a:lstStyle/>
          <a:p>
            <a:pPr marL="0" indent="0">
              <a:buNone/>
            </a:pPr>
            <a:r>
              <a:rPr lang="en-US" dirty="0"/>
              <a:t>An English learner teacher would like to use Title III funds to take his high school students on a field trip to a nearby university. During the trip, students will observe an introductory biology course, meet with admissions counselors, tour a dormitory, and eat lunch with college freshmen in the student union.</a:t>
            </a:r>
          </a:p>
        </p:txBody>
      </p:sp>
    </p:spTree>
    <p:extLst>
      <p:ext uri="{BB962C8B-B14F-4D97-AF65-F5344CB8AC3E}">
        <p14:creationId xmlns:p14="http://schemas.microsoft.com/office/powerpoint/2010/main" val="1735526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9C1881-6D77-4E2F-99D5-276BEDCD2F2D}"/>
              </a:ext>
            </a:extLst>
          </p:cNvPr>
          <p:cNvSpPr>
            <a:spLocks noGrp="1"/>
          </p:cNvSpPr>
          <p:nvPr>
            <p:ph type="title"/>
          </p:nvPr>
        </p:nvSpPr>
        <p:spPr/>
        <p:txBody>
          <a:bodyPr/>
          <a:lstStyle/>
          <a:p>
            <a:r>
              <a:rPr lang="en-US" dirty="0"/>
              <a:t>Scenario 2</a:t>
            </a:r>
          </a:p>
        </p:txBody>
      </p:sp>
      <p:sp>
        <p:nvSpPr>
          <p:cNvPr id="3" name="Content Placeholder 2">
            <a:extLst>
              <a:ext uri="{FF2B5EF4-FFF2-40B4-BE49-F238E27FC236}">
                <a16:creationId xmlns:a16="http://schemas.microsoft.com/office/drawing/2014/main" id="{099D5B83-50D6-4B16-9FBB-C22BD13294E0}"/>
              </a:ext>
            </a:extLst>
          </p:cNvPr>
          <p:cNvSpPr>
            <a:spLocks noGrp="1"/>
          </p:cNvSpPr>
          <p:nvPr>
            <p:ph idx="1"/>
          </p:nvPr>
        </p:nvSpPr>
        <p:spPr/>
        <p:txBody>
          <a:bodyPr/>
          <a:lstStyle/>
          <a:p>
            <a:pPr marL="0" indent="0">
              <a:buNone/>
            </a:pPr>
            <a:r>
              <a:rPr lang="en-US" dirty="0"/>
              <a:t>North Point City Schools District has a welcome center at its central office with staff who are responsible for administering the language usage survey and English language proficiency screener to new students. The district plans to pay 10% of the welcome center staff’s salary with Title III funds because 10% of the district’s enrollment are ELs. </a:t>
            </a:r>
          </a:p>
          <a:p>
            <a:endParaRPr lang="en-US" dirty="0"/>
          </a:p>
        </p:txBody>
      </p:sp>
    </p:spTree>
    <p:extLst>
      <p:ext uri="{BB962C8B-B14F-4D97-AF65-F5344CB8AC3E}">
        <p14:creationId xmlns:p14="http://schemas.microsoft.com/office/powerpoint/2010/main" val="9656937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C5BB1F-1E2D-41FE-9A6A-2F909AEDD4A8}"/>
              </a:ext>
            </a:extLst>
          </p:cNvPr>
          <p:cNvSpPr>
            <a:spLocks noGrp="1"/>
          </p:cNvSpPr>
          <p:nvPr>
            <p:ph type="title"/>
          </p:nvPr>
        </p:nvSpPr>
        <p:spPr/>
        <p:txBody>
          <a:bodyPr/>
          <a:lstStyle/>
          <a:p>
            <a:r>
              <a:rPr lang="en-US" dirty="0"/>
              <a:t>Scenario 3</a:t>
            </a:r>
          </a:p>
        </p:txBody>
      </p:sp>
      <p:sp>
        <p:nvSpPr>
          <p:cNvPr id="3" name="Content Placeholder 2">
            <a:extLst>
              <a:ext uri="{FF2B5EF4-FFF2-40B4-BE49-F238E27FC236}">
                <a16:creationId xmlns:a16="http://schemas.microsoft.com/office/drawing/2014/main" id="{0E4436EB-5A4C-4DD1-A9DC-0E5306EBE7EE}"/>
              </a:ext>
            </a:extLst>
          </p:cNvPr>
          <p:cNvSpPr>
            <a:spLocks noGrp="1"/>
          </p:cNvSpPr>
          <p:nvPr>
            <p:ph idx="1"/>
          </p:nvPr>
        </p:nvSpPr>
        <p:spPr>
          <a:xfrm>
            <a:off x="457200" y="1245622"/>
            <a:ext cx="8229600" cy="4525963"/>
          </a:xfrm>
        </p:spPr>
        <p:txBody>
          <a:bodyPr/>
          <a:lstStyle/>
          <a:p>
            <a:pPr marL="0" indent="0">
              <a:buNone/>
            </a:pPr>
            <a:r>
              <a:rPr lang="en-US" sz="2800" dirty="0"/>
              <a:t>MLK Jr High School is preparing translated letters for the limited English proficient parents of English learners about the fall athletics tryouts. The school has translated letters from past years for the school’s Spanish and Arabic speaking families, but there are several new families of English learners who speak Vietnamese and Nepali for whom there are no translated letters. The school plans to use Title III funds to translate the letters into Vietnamese and Nepali for the new families.</a:t>
            </a:r>
          </a:p>
          <a:p>
            <a:pPr marL="0" indent="0">
              <a:buNone/>
            </a:pPr>
            <a:endParaRPr lang="en-US" dirty="0"/>
          </a:p>
        </p:txBody>
      </p:sp>
    </p:spTree>
    <p:extLst>
      <p:ext uri="{BB962C8B-B14F-4D97-AF65-F5344CB8AC3E}">
        <p14:creationId xmlns:p14="http://schemas.microsoft.com/office/powerpoint/2010/main" val="37394246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74F685-E6BC-4722-B395-4FA1CDD8BB4D}"/>
              </a:ext>
            </a:extLst>
          </p:cNvPr>
          <p:cNvSpPr>
            <a:spLocks noGrp="1"/>
          </p:cNvSpPr>
          <p:nvPr>
            <p:ph type="title"/>
          </p:nvPr>
        </p:nvSpPr>
        <p:spPr>
          <a:xfrm>
            <a:off x="457200" y="318976"/>
            <a:ext cx="8229600" cy="646331"/>
          </a:xfrm>
        </p:spPr>
        <p:txBody>
          <a:bodyPr/>
          <a:lstStyle/>
          <a:p>
            <a:r>
              <a:rPr lang="en-US" dirty="0"/>
              <a:t>Federal Title III Guidance</a:t>
            </a:r>
          </a:p>
        </p:txBody>
      </p:sp>
      <p:sp>
        <p:nvSpPr>
          <p:cNvPr id="3" name="Content Placeholder 2">
            <a:extLst>
              <a:ext uri="{FF2B5EF4-FFF2-40B4-BE49-F238E27FC236}">
                <a16:creationId xmlns:a16="http://schemas.microsoft.com/office/drawing/2014/main" id="{608B1F3B-A8ED-4D53-B1F5-DF0DA5EA6EC1}"/>
              </a:ext>
            </a:extLst>
          </p:cNvPr>
          <p:cNvSpPr>
            <a:spLocks noGrp="1"/>
          </p:cNvSpPr>
          <p:nvPr>
            <p:ph idx="1"/>
          </p:nvPr>
        </p:nvSpPr>
        <p:spPr>
          <a:xfrm>
            <a:off x="457200" y="1190848"/>
            <a:ext cx="8229600" cy="4944138"/>
          </a:xfrm>
        </p:spPr>
        <p:txBody>
          <a:bodyPr/>
          <a:lstStyle/>
          <a:p>
            <a:pPr marL="0" lvl="0" indent="0">
              <a:spcBef>
                <a:spcPts val="0"/>
              </a:spcBef>
              <a:spcAft>
                <a:spcPts val="1800"/>
              </a:spcAft>
              <a:buNone/>
            </a:pPr>
            <a:r>
              <a:rPr lang="en-US" sz="2400" b="1" u="sng" dirty="0">
                <a:hlinkClick r:id="rId3"/>
              </a:rPr>
              <a:t>Non-Regulatory Guidance: English Learners and Title III</a:t>
            </a:r>
            <a:br>
              <a:rPr lang="en-US" sz="2400" b="1" u="sng" dirty="0"/>
            </a:br>
            <a:r>
              <a:rPr lang="en-US" sz="2400" dirty="0"/>
              <a:t>Information about using Title III funds to supplement language instruction educational programs.</a:t>
            </a:r>
          </a:p>
          <a:p>
            <a:pPr marL="0" lvl="0" indent="0">
              <a:spcBef>
                <a:spcPts val="0"/>
              </a:spcBef>
              <a:spcAft>
                <a:spcPts val="1800"/>
              </a:spcAft>
              <a:buNone/>
            </a:pPr>
            <a:r>
              <a:rPr lang="en-US" sz="2400" b="1" u="sng" dirty="0">
                <a:hlinkClick r:id="rId4"/>
              </a:rPr>
              <a:t>Title III Supplement, Not Supplant</a:t>
            </a:r>
            <a:br>
              <a:rPr lang="en-US" sz="2400" b="1" u="sng" dirty="0"/>
            </a:br>
            <a:r>
              <a:rPr lang="en-US" sz="2400" dirty="0"/>
              <a:t>Guidance on “supplement, not supplant” provision of Title III</a:t>
            </a:r>
            <a:endParaRPr lang="en-US" sz="2400" b="1" u="sng" dirty="0">
              <a:hlinkClick r:id="rId5"/>
            </a:endParaRPr>
          </a:p>
          <a:p>
            <a:pPr marL="0" lvl="0" indent="0">
              <a:spcBef>
                <a:spcPts val="0"/>
              </a:spcBef>
              <a:spcAft>
                <a:spcPts val="1800"/>
              </a:spcAft>
              <a:buNone/>
            </a:pPr>
            <a:r>
              <a:rPr lang="en-US" sz="2400" b="1" u="sng" dirty="0">
                <a:hlinkClick r:id="rId5"/>
              </a:rPr>
              <a:t>Dear Colleague Letter</a:t>
            </a:r>
            <a:r>
              <a:rPr lang="en-US" sz="2400" b="1" dirty="0"/>
              <a:t> </a:t>
            </a:r>
            <a:br>
              <a:rPr lang="en-US" sz="2400" b="1" dirty="0"/>
            </a:br>
            <a:r>
              <a:rPr lang="en-US" sz="2400" dirty="0"/>
              <a:t>Outlines 10 obligations to English learners and their families</a:t>
            </a:r>
          </a:p>
          <a:p>
            <a:pPr marL="0" lvl="0" indent="0">
              <a:spcBef>
                <a:spcPts val="0"/>
              </a:spcBef>
              <a:spcAft>
                <a:spcPts val="1800"/>
              </a:spcAft>
              <a:buNone/>
            </a:pPr>
            <a:r>
              <a:rPr lang="en-US" sz="2400" b="1" u="sng" dirty="0">
                <a:hlinkClick r:id="rId6"/>
              </a:rPr>
              <a:t>English Learner Toolkit</a:t>
            </a:r>
            <a:br>
              <a:rPr lang="en-US" sz="2400" b="1" u="sng" dirty="0"/>
            </a:br>
            <a:r>
              <a:rPr lang="en-US" sz="2400" dirty="0"/>
              <a:t>A 10-chapter companion guide to support the Dear Colleague Letter. The EL Toolkit provides practical resources to help meet our obligations to English learners.</a:t>
            </a:r>
            <a:br>
              <a:rPr lang="en-US" sz="2000" dirty="0"/>
            </a:br>
            <a:endParaRPr lang="en-US" sz="2000" dirty="0"/>
          </a:p>
        </p:txBody>
      </p:sp>
    </p:spTree>
    <p:extLst>
      <p:ext uri="{BB962C8B-B14F-4D97-AF65-F5344CB8AC3E}">
        <p14:creationId xmlns:p14="http://schemas.microsoft.com/office/powerpoint/2010/main" val="15544676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75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75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75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75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4B3D8E-83DE-4479-A204-31ED5501D86C}"/>
              </a:ext>
            </a:extLst>
          </p:cNvPr>
          <p:cNvSpPr>
            <a:spLocks noGrp="1"/>
          </p:cNvSpPr>
          <p:nvPr>
            <p:ph type="title"/>
          </p:nvPr>
        </p:nvSpPr>
        <p:spPr>
          <a:xfrm>
            <a:off x="457200" y="1413797"/>
            <a:ext cx="8229600" cy="4247317"/>
          </a:xfrm>
        </p:spPr>
        <p:txBody>
          <a:bodyPr/>
          <a:lstStyle/>
          <a:p>
            <a:r>
              <a:rPr lang="en-US" sz="3600" dirty="0">
                <a:solidFill>
                  <a:schemeClr val="tx1"/>
                </a:solidFill>
              </a:rPr>
              <a:t>Overview </a:t>
            </a:r>
            <a:r>
              <a:rPr lang="en-US" dirty="0">
                <a:hlinkClick r:id="rId3"/>
              </a:rPr>
              <a:t> </a:t>
            </a:r>
            <a:br>
              <a:rPr lang="en-US" dirty="0">
                <a:hlinkClick r:id="rId3"/>
              </a:rPr>
            </a:br>
            <a:r>
              <a:rPr lang="en-US" sz="3200" dirty="0">
                <a:hlinkClick r:id="rId3"/>
              </a:rPr>
              <a:t>Civil Rights for English Learners</a:t>
            </a:r>
            <a:br>
              <a:rPr lang="en-US" sz="6600" dirty="0"/>
            </a:br>
            <a:br>
              <a:rPr lang="en-US" sz="6600" dirty="0"/>
            </a:br>
            <a:r>
              <a:rPr lang="en-US" sz="3600" dirty="0">
                <a:solidFill>
                  <a:schemeClr val="tx1"/>
                </a:solidFill>
              </a:rPr>
              <a:t>Detailed Guidance</a:t>
            </a:r>
            <a:br>
              <a:rPr lang="en-US" sz="3200" dirty="0"/>
            </a:br>
            <a:r>
              <a:rPr lang="en-US" sz="3200" dirty="0">
                <a:hlinkClick r:id="rId4"/>
              </a:rPr>
              <a:t>English Learners Dear Colleague Letter</a:t>
            </a:r>
            <a:br>
              <a:rPr lang="en-US" sz="3200" dirty="0"/>
            </a:br>
            <a:br>
              <a:rPr lang="en-US" sz="3200" dirty="0"/>
            </a:br>
            <a:r>
              <a:rPr lang="en-US" sz="3200" dirty="0">
                <a:hlinkClick r:id="rId5"/>
              </a:rPr>
              <a:t>English Learner Toolkit</a:t>
            </a:r>
            <a:endParaRPr lang="en-US" sz="6600" dirty="0"/>
          </a:p>
        </p:txBody>
      </p:sp>
      <p:cxnSp>
        <p:nvCxnSpPr>
          <p:cNvPr id="6" name="Straight Connector 5">
            <a:extLst>
              <a:ext uri="{FF2B5EF4-FFF2-40B4-BE49-F238E27FC236}">
                <a16:creationId xmlns:a16="http://schemas.microsoft.com/office/drawing/2014/main" id="{FDB109D9-7FC8-4B36-B502-117BE981B32B}"/>
              </a:ext>
            </a:extLst>
          </p:cNvPr>
          <p:cNvCxnSpPr>
            <a:cxnSpLocks/>
          </p:cNvCxnSpPr>
          <p:nvPr/>
        </p:nvCxnSpPr>
        <p:spPr bwMode="auto">
          <a:xfrm>
            <a:off x="627017" y="3137775"/>
            <a:ext cx="7955280" cy="0"/>
          </a:xfrm>
          <a:prstGeom prst="line">
            <a:avLst/>
          </a:prstGeom>
          <a:solidFill>
            <a:schemeClr val="accent1"/>
          </a:solidFill>
          <a:ln w="63500" cap="flat" cmpd="sng" algn="ctr">
            <a:solidFill>
              <a:srgbClr val="C00000"/>
            </a:solidFill>
            <a:prstDash val="solid"/>
            <a:round/>
            <a:headEnd type="none" w="med" len="med"/>
            <a:tailEnd type="none" w="med" len="med"/>
          </a:ln>
          <a:effectLst/>
          <a:scene3d>
            <a:camera prst="orthographicFront"/>
            <a:lightRig rig="threePt" dir="t"/>
          </a:scene3d>
          <a:sp3d extrusionH="76200" contourW="12700">
            <a:bevelT/>
            <a:extrusionClr>
              <a:srgbClr val="C00000"/>
            </a:extrusionClr>
            <a:contourClr>
              <a:srgbClr val="C00000"/>
            </a:contourClr>
          </a:sp3d>
        </p:spPr>
      </p:cxnSp>
      <p:sp>
        <p:nvSpPr>
          <p:cNvPr id="4" name="Title 1">
            <a:extLst>
              <a:ext uri="{FF2B5EF4-FFF2-40B4-BE49-F238E27FC236}">
                <a16:creationId xmlns:a16="http://schemas.microsoft.com/office/drawing/2014/main" id="{1336B272-B053-43D6-9E22-F8B24D037C3C}"/>
              </a:ext>
            </a:extLst>
          </p:cNvPr>
          <p:cNvSpPr txBox="1">
            <a:spLocks/>
          </p:cNvSpPr>
          <p:nvPr/>
        </p:nvSpPr>
        <p:spPr>
          <a:xfrm>
            <a:off x="457200" y="457200"/>
            <a:ext cx="8229600" cy="646331"/>
          </a:xfrm>
          <a:prstGeom prst="rect">
            <a:avLst/>
          </a:prstGeom>
        </p:spPr>
        <p:txBody>
          <a:bodyPr vert="horz" lIns="0" tIns="0" rIns="0" bIns="0" rtlCol="0" anchor="t" anchorCtr="0">
            <a:spAutoFit/>
          </a:bodyPr>
          <a:lstStyle>
            <a:lvl1pPr algn="ctr" defTabSz="457200" rtl="0" eaLnBrk="1" latinLnBrk="0" hangingPunct="1">
              <a:spcBef>
                <a:spcPct val="0"/>
              </a:spcBef>
              <a:buNone/>
              <a:defRPr sz="4200" b="1" kern="1200">
                <a:solidFill>
                  <a:srgbClr val="C00000"/>
                </a:solidFill>
                <a:latin typeface="Arial"/>
                <a:ea typeface="+mj-ea"/>
                <a:cs typeface="Arial"/>
              </a:defRPr>
            </a:lvl1pPr>
          </a:lstStyle>
          <a:p>
            <a:r>
              <a:rPr lang="en-US" dirty="0"/>
              <a:t>Federal Obligations </a:t>
            </a:r>
          </a:p>
        </p:txBody>
      </p:sp>
    </p:spTree>
    <p:extLst>
      <p:ext uri="{BB962C8B-B14F-4D97-AF65-F5344CB8AC3E}">
        <p14:creationId xmlns:p14="http://schemas.microsoft.com/office/powerpoint/2010/main" val="32561336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74F685-E6BC-4722-B395-4FA1CDD8BB4D}"/>
              </a:ext>
            </a:extLst>
          </p:cNvPr>
          <p:cNvSpPr>
            <a:spLocks noGrp="1"/>
          </p:cNvSpPr>
          <p:nvPr>
            <p:ph type="title"/>
          </p:nvPr>
        </p:nvSpPr>
        <p:spPr/>
        <p:txBody>
          <a:bodyPr/>
          <a:lstStyle/>
          <a:p>
            <a:r>
              <a:rPr lang="en-US" dirty="0"/>
              <a:t>State Title III Guidance</a:t>
            </a:r>
          </a:p>
        </p:txBody>
      </p:sp>
      <p:sp>
        <p:nvSpPr>
          <p:cNvPr id="3" name="Content Placeholder 2">
            <a:extLst>
              <a:ext uri="{FF2B5EF4-FFF2-40B4-BE49-F238E27FC236}">
                <a16:creationId xmlns:a16="http://schemas.microsoft.com/office/drawing/2014/main" id="{608B1F3B-A8ED-4D53-B1F5-DF0DA5EA6EC1}"/>
              </a:ext>
            </a:extLst>
          </p:cNvPr>
          <p:cNvSpPr>
            <a:spLocks noGrp="1"/>
          </p:cNvSpPr>
          <p:nvPr>
            <p:ph idx="1"/>
          </p:nvPr>
        </p:nvSpPr>
        <p:spPr>
          <a:xfrm>
            <a:off x="457200" y="1412528"/>
            <a:ext cx="8420986" cy="4906210"/>
          </a:xfrm>
        </p:spPr>
        <p:txBody>
          <a:bodyPr/>
          <a:lstStyle/>
          <a:p>
            <a:pPr marL="0" lvl="0" indent="0">
              <a:spcBef>
                <a:spcPts val="0"/>
              </a:spcBef>
              <a:spcAft>
                <a:spcPts val="1200"/>
              </a:spcAft>
              <a:buNone/>
            </a:pPr>
            <a:r>
              <a:rPr lang="en-US" sz="2800" b="1" dirty="0"/>
              <a:t>Title III Allocations: </a:t>
            </a:r>
            <a:r>
              <a:rPr lang="en-US" sz="2800" dirty="0"/>
              <a:t>Current allocations available in the </a:t>
            </a:r>
            <a:r>
              <a:rPr lang="fr-FR" sz="2800" dirty="0" err="1">
                <a:hlinkClick r:id="rId3"/>
              </a:rPr>
              <a:t>Comprehensive</a:t>
            </a:r>
            <a:r>
              <a:rPr lang="fr-FR" sz="2800" dirty="0">
                <a:hlinkClick r:id="rId3"/>
              </a:rPr>
              <a:t> </a:t>
            </a:r>
            <a:r>
              <a:rPr lang="fr-FR" sz="2800" dirty="0" err="1">
                <a:hlinkClick r:id="rId3"/>
              </a:rPr>
              <a:t>Continuous</a:t>
            </a:r>
            <a:r>
              <a:rPr lang="fr-FR" sz="2800" dirty="0">
                <a:hlinkClick r:id="rId3"/>
              </a:rPr>
              <a:t> </a:t>
            </a:r>
            <a:r>
              <a:rPr lang="fr-FR" sz="2800" dirty="0" err="1">
                <a:hlinkClick r:id="rId3"/>
              </a:rPr>
              <a:t>Improvement</a:t>
            </a:r>
            <a:r>
              <a:rPr lang="fr-FR" sz="2800" dirty="0">
                <a:hlinkClick r:id="rId3"/>
              </a:rPr>
              <a:t> Plan (CCIP) Document Library </a:t>
            </a:r>
            <a:endParaRPr lang="en-US" sz="2800" b="1" dirty="0"/>
          </a:p>
          <a:p>
            <a:pPr marL="0" indent="0">
              <a:spcBef>
                <a:spcPts val="0"/>
              </a:spcBef>
              <a:spcAft>
                <a:spcPts val="1200"/>
              </a:spcAft>
              <a:buNone/>
            </a:pPr>
            <a:endParaRPr lang="en-US" sz="2800" dirty="0"/>
          </a:p>
          <a:p>
            <a:pPr marL="0" indent="0" algn="ctr">
              <a:spcBef>
                <a:spcPts val="0"/>
              </a:spcBef>
              <a:spcAft>
                <a:spcPts val="1200"/>
              </a:spcAft>
              <a:buNone/>
            </a:pPr>
            <a:r>
              <a:rPr lang="en-US" sz="2800" b="1" dirty="0">
                <a:hlinkClick r:id="rId4"/>
              </a:rPr>
              <a:t>Title III Purposes and Required Uses of Funds</a:t>
            </a:r>
            <a:endParaRPr lang="en-US" sz="2800" b="1" dirty="0"/>
          </a:p>
          <a:p>
            <a:pPr marL="0" indent="0" algn="ctr">
              <a:spcBef>
                <a:spcPts val="0"/>
              </a:spcBef>
              <a:spcAft>
                <a:spcPts val="1200"/>
              </a:spcAft>
              <a:buNone/>
            </a:pPr>
            <a:endParaRPr lang="en-US" sz="2800" dirty="0"/>
          </a:p>
          <a:p>
            <a:pPr marL="0" indent="0" algn="ctr">
              <a:spcBef>
                <a:spcPts val="0"/>
              </a:spcBef>
              <a:spcAft>
                <a:spcPts val="1200"/>
              </a:spcAft>
              <a:buNone/>
            </a:pPr>
            <a:r>
              <a:rPr lang="en-US" sz="2800" b="1" dirty="0">
                <a:hlinkClick r:id="rId5"/>
              </a:rPr>
              <a:t>Guidelines for Title III Consortia</a:t>
            </a:r>
            <a:endParaRPr lang="en-US" sz="2800" b="1" dirty="0"/>
          </a:p>
          <a:p>
            <a:pPr>
              <a:spcBef>
                <a:spcPts val="0"/>
              </a:spcBef>
              <a:spcAft>
                <a:spcPts val="1200"/>
              </a:spcAft>
            </a:pPr>
            <a:endParaRPr lang="en-US" sz="2800" dirty="0"/>
          </a:p>
          <a:p>
            <a:pPr>
              <a:spcBef>
                <a:spcPts val="0"/>
              </a:spcBef>
              <a:spcAft>
                <a:spcPts val="1200"/>
              </a:spcAft>
            </a:pPr>
            <a:endParaRPr lang="en-US" sz="2800" dirty="0"/>
          </a:p>
          <a:p>
            <a:pPr marL="0" lvl="0" indent="0">
              <a:spcBef>
                <a:spcPts val="0"/>
              </a:spcBef>
              <a:spcAft>
                <a:spcPts val="1200"/>
              </a:spcAft>
              <a:buNone/>
            </a:pPr>
            <a:endParaRPr lang="en-US" sz="2000" dirty="0"/>
          </a:p>
          <a:p>
            <a:pPr marL="0" lvl="0" indent="0">
              <a:spcBef>
                <a:spcPts val="0"/>
              </a:spcBef>
              <a:spcAft>
                <a:spcPts val="1200"/>
              </a:spcAft>
              <a:buNone/>
            </a:pPr>
            <a:endParaRPr lang="en-US" sz="2000" dirty="0"/>
          </a:p>
          <a:p>
            <a:pPr marL="0" lvl="0" indent="0">
              <a:spcBef>
                <a:spcPts val="0"/>
              </a:spcBef>
              <a:spcAft>
                <a:spcPts val="1200"/>
              </a:spcAft>
              <a:buNone/>
            </a:pPr>
            <a:br>
              <a:rPr lang="en-US" sz="2000" dirty="0"/>
            </a:br>
            <a:endParaRPr lang="en-US" sz="2000" dirty="0"/>
          </a:p>
        </p:txBody>
      </p:sp>
    </p:spTree>
    <p:extLst>
      <p:ext uri="{BB962C8B-B14F-4D97-AF65-F5344CB8AC3E}">
        <p14:creationId xmlns:p14="http://schemas.microsoft.com/office/powerpoint/2010/main" val="2925535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BDF24A-1C82-4473-94F3-623CDF9A6411}"/>
              </a:ext>
            </a:extLst>
          </p:cNvPr>
          <p:cNvSpPr>
            <a:spLocks noGrp="1"/>
          </p:cNvSpPr>
          <p:nvPr>
            <p:ph type="title"/>
          </p:nvPr>
        </p:nvSpPr>
        <p:spPr>
          <a:xfrm>
            <a:off x="457200" y="457200"/>
            <a:ext cx="8229600" cy="646331"/>
          </a:xfrm>
        </p:spPr>
        <p:txBody>
          <a:bodyPr/>
          <a:lstStyle/>
          <a:p>
            <a:r>
              <a:rPr lang="en-US" dirty="0"/>
              <a:t>Obligations to English Learners</a:t>
            </a:r>
          </a:p>
        </p:txBody>
      </p:sp>
      <p:sp>
        <p:nvSpPr>
          <p:cNvPr id="3" name="Content Placeholder 2">
            <a:extLst>
              <a:ext uri="{FF2B5EF4-FFF2-40B4-BE49-F238E27FC236}">
                <a16:creationId xmlns:a16="http://schemas.microsoft.com/office/drawing/2014/main" id="{2D9698A4-A0CE-40B0-A6B1-14CD77F232D6}"/>
              </a:ext>
            </a:extLst>
          </p:cNvPr>
          <p:cNvSpPr>
            <a:spLocks noGrp="1"/>
          </p:cNvSpPr>
          <p:nvPr>
            <p:ph idx="1"/>
          </p:nvPr>
        </p:nvSpPr>
        <p:spPr>
          <a:xfrm>
            <a:off x="457200" y="1580158"/>
            <a:ext cx="8229600" cy="4525963"/>
          </a:xfrm>
        </p:spPr>
        <p:txBody>
          <a:bodyPr/>
          <a:lstStyle/>
          <a:p>
            <a:pPr marL="514350" indent="-514350">
              <a:spcAft>
                <a:spcPts val="1800"/>
              </a:spcAft>
              <a:buAutoNum type="arabicPeriod"/>
            </a:pPr>
            <a:r>
              <a:rPr lang="en-US" sz="2800" dirty="0"/>
              <a:t>Identifying and assessing all potential EL students</a:t>
            </a:r>
          </a:p>
          <a:p>
            <a:pPr marL="514350" indent="-514350">
              <a:spcAft>
                <a:spcPts val="1800"/>
              </a:spcAft>
              <a:buAutoNum type="arabicPeriod"/>
            </a:pPr>
            <a:r>
              <a:rPr lang="en-US" sz="2800" dirty="0"/>
              <a:t>Providing language assistance to EL students</a:t>
            </a:r>
          </a:p>
          <a:p>
            <a:pPr marL="514350" indent="-514350">
              <a:spcAft>
                <a:spcPts val="1800"/>
              </a:spcAft>
              <a:buAutoNum type="arabicPeriod"/>
            </a:pPr>
            <a:r>
              <a:rPr lang="en-US" sz="2800" dirty="0"/>
              <a:t>Staffing and supporting an EL program</a:t>
            </a:r>
          </a:p>
          <a:p>
            <a:pPr marL="514350" indent="-514350">
              <a:spcAft>
                <a:spcPts val="1800"/>
              </a:spcAft>
              <a:buAutoNum type="arabicPeriod"/>
            </a:pPr>
            <a:r>
              <a:rPr lang="en-US" sz="2800" dirty="0"/>
              <a:t>Providing meaningful access to all curricular and extracurricular programs</a:t>
            </a:r>
          </a:p>
          <a:p>
            <a:pPr marL="514350" indent="-514350">
              <a:spcAft>
                <a:spcPts val="1800"/>
              </a:spcAft>
              <a:buAutoNum type="arabicPeriod"/>
            </a:pPr>
            <a:r>
              <a:rPr lang="en-US" sz="2800" dirty="0"/>
              <a:t>Avoiding unnecessary segregation of EL students </a:t>
            </a:r>
          </a:p>
        </p:txBody>
      </p:sp>
    </p:spTree>
    <p:extLst>
      <p:ext uri="{BB962C8B-B14F-4D97-AF65-F5344CB8AC3E}">
        <p14:creationId xmlns:p14="http://schemas.microsoft.com/office/powerpoint/2010/main" val="15237152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75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75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75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75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75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BDF24A-1C82-4473-94F3-623CDF9A6411}"/>
              </a:ext>
            </a:extLst>
          </p:cNvPr>
          <p:cNvSpPr>
            <a:spLocks noGrp="1"/>
          </p:cNvSpPr>
          <p:nvPr>
            <p:ph type="title"/>
          </p:nvPr>
        </p:nvSpPr>
        <p:spPr>
          <a:xfrm>
            <a:off x="457200" y="457200"/>
            <a:ext cx="8229600" cy="646331"/>
          </a:xfrm>
        </p:spPr>
        <p:txBody>
          <a:bodyPr/>
          <a:lstStyle/>
          <a:p>
            <a:r>
              <a:rPr lang="en-US" dirty="0"/>
              <a:t>Obligations to English Learners</a:t>
            </a:r>
          </a:p>
        </p:txBody>
      </p:sp>
      <p:sp>
        <p:nvSpPr>
          <p:cNvPr id="3" name="Content Placeholder 2">
            <a:extLst>
              <a:ext uri="{FF2B5EF4-FFF2-40B4-BE49-F238E27FC236}">
                <a16:creationId xmlns:a16="http://schemas.microsoft.com/office/drawing/2014/main" id="{2D9698A4-A0CE-40B0-A6B1-14CD77F232D6}"/>
              </a:ext>
            </a:extLst>
          </p:cNvPr>
          <p:cNvSpPr>
            <a:spLocks noGrp="1"/>
          </p:cNvSpPr>
          <p:nvPr>
            <p:ph idx="1"/>
          </p:nvPr>
        </p:nvSpPr>
        <p:spPr>
          <a:xfrm>
            <a:off x="457200" y="1282447"/>
            <a:ext cx="8346558" cy="4525963"/>
          </a:xfrm>
        </p:spPr>
        <p:txBody>
          <a:bodyPr/>
          <a:lstStyle/>
          <a:p>
            <a:pPr marL="514350" indent="-514350">
              <a:spcAft>
                <a:spcPts val="1600"/>
              </a:spcAft>
              <a:buAutoNum type="arabicPeriod" startAt="6"/>
            </a:pPr>
            <a:r>
              <a:rPr lang="en-US" sz="2800" dirty="0"/>
              <a:t>Evaluating EL students for special education and providing dual services</a:t>
            </a:r>
          </a:p>
          <a:p>
            <a:pPr marL="514350" indent="-514350">
              <a:spcAft>
                <a:spcPts val="1600"/>
              </a:spcAft>
              <a:buAutoNum type="arabicPeriod" startAt="6"/>
            </a:pPr>
            <a:r>
              <a:rPr lang="en-US" sz="2800" dirty="0"/>
              <a:t>Meeting the needs of students who opt out of EL programs or particular services</a:t>
            </a:r>
          </a:p>
          <a:p>
            <a:pPr marL="514350" indent="-514350">
              <a:spcAft>
                <a:spcPts val="1600"/>
              </a:spcAft>
              <a:buAutoNum type="arabicPeriod" startAt="6"/>
            </a:pPr>
            <a:r>
              <a:rPr lang="en-US" sz="2800" dirty="0"/>
              <a:t>Monitoring and exiting EL students from EL programs and services</a:t>
            </a:r>
          </a:p>
          <a:p>
            <a:pPr marL="514350" indent="-514350">
              <a:spcAft>
                <a:spcPts val="1600"/>
              </a:spcAft>
              <a:buAutoNum type="arabicPeriod" startAt="6"/>
            </a:pPr>
            <a:r>
              <a:rPr lang="en-US" sz="2800" dirty="0"/>
              <a:t>Evaluating the effectiveness of the EL program(s) </a:t>
            </a:r>
          </a:p>
          <a:p>
            <a:pPr marL="514350" indent="-514350">
              <a:spcAft>
                <a:spcPts val="1600"/>
              </a:spcAft>
              <a:buAutoNum type="arabicPeriod" startAt="6"/>
            </a:pPr>
            <a:r>
              <a:rPr lang="en-US" sz="2800" dirty="0"/>
              <a:t>Ensuring meaningful communication with limited English proficient parents</a:t>
            </a:r>
          </a:p>
          <a:p>
            <a:pPr marL="0" indent="0">
              <a:spcAft>
                <a:spcPts val="1800"/>
              </a:spcAft>
              <a:buNone/>
            </a:pPr>
            <a:endParaRPr lang="en-US" sz="2800" dirty="0"/>
          </a:p>
        </p:txBody>
      </p:sp>
    </p:spTree>
    <p:extLst>
      <p:ext uri="{BB962C8B-B14F-4D97-AF65-F5344CB8AC3E}">
        <p14:creationId xmlns:p14="http://schemas.microsoft.com/office/powerpoint/2010/main" val="1746628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75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75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75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75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75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5EB200-3D32-4693-8FEE-4EB5FD0FBCF3}"/>
              </a:ext>
            </a:extLst>
          </p:cNvPr>
          <p:cNvSpPr>
            <a:spLocks noGrp="1"/>
          </p:cNvSpPr>
          <p:nvPr>
            <p:ph type="title"/>
          </p:nvPr>
        </p:nvSpPr>
        <p:spPr/>
        <p:txBody>
          <a:bodyPr/>
          <a:lstStyle/>
          <a:p>
            <a:r>
              <a:rPr lang="en-US" dirty="0"/>
              <a:t>ELs in the News</a:t>
            </a:r>
          </a:p>
        </p:txBody>
      </p:sp>
      <p:sp>
        <p:nvSpPr>
          <p:cNvPr id="3" name="Content Placeholder 2">
            <a:extLst>
              <a:ext uri="{FF2B5EF4-FFF2-40B4-BE49-F238E27FC236}">
                <a16:creationId xmlns:a16="http://schemas.microsoft.com/office/drawing/2014/main" id="{CD690FA4-3BBC-488E-A5F2-A1EA1E0A6BE9}"/>
              </a:ext>
            </a:extLst>
          </p:cNvPr>
          <p:cNvSpPr>
            <a:spLocks noGrp="1"/>
          </p:cNvSpPr>
          <p:nvPr>
            <p:ph idx="1"/>
          </p:nvPr>
        </p:nvSpPr>
        <p:spPr>
          <a:xfrm>
            <a:off x="361666" y="1268794"/>
            <a:ext cx="8229600" cy="4525963"/>
          </a:xfrm>
        </p:spPr>
        <p:txBody>
          <a:bodyPr/>
          <a:lstStyle/>
          <a:p>
            <a:pPr lvl="0"/>
            <a:r>
              <a:rPr lang="en-US" sz="2800" u="sng" dirty="0">
                <a:hlinkClick r:id="rId3"/>
              </a:rPr>
              <a:t>School board quietly settles out of court on USDOJ findings</a:t>
            </a:r>
            <a:r>
              <a:rPr lang="en-US" sz="2800" dirty="0"/>
              <a:t> (South Carolina)</a:t>
            </a:r>
            <a:br>
              <a:rPr lang="en-US" sz="2800" u="sng" dirty="0"/>
            </a:br>
            <a:endParaRPr lang="en-US" sz="2800" dirty="0"/>
          </a:p>
          <a:p>
            <a:pPr lvl="0"/>
            <a:r>
              <a:rPr lang="en-US" sz="2800" u="sng" dirty="0">
                <a:hlinkClick r:id="rId4"/>
              </a:rPr>
              <a:t>Civil rights complaint alleges discrimination against Hispanic students in Rankin schools</a:t>
            </a:r>
            <a:r>
              <a:rPr lang="en-US" sz="2800" u="sng" dirty="0"/>
              <a:t> </a:t>
            </a:r>
            <a:r>
              <a:rPr lang="en-US" sz="2800" dirty="0"/>
              <a:t>(Mississippi)</a:t>
            </a:r>
            <a:br>
              <a:rPr lang="en-US" sz="2800" dirty="0"/>
            </a:br>
            <a:endParaRPr lang="en-US" sz="2800" dirty="0"/>
          </a:p>
          <a:p>
            <a:pPr lvl="0"/>
            <a:r>
              <a:rPr lang="en-US" sz="2800" u="sng" dirty="0">
                <a:hlinkClick r:id="rId5"/>
              </a:rPr>
              <a:t>English learners often go without required help at Chicago schools</a:t>
            </a:r>
            <a:r>
              <a:rPr lang="en-US" sz="2800" dirty="0">
                <a:hlinkClick r:id="rId5"/>
              </a:rPr>
              <a:t> </a:t>
            </a:r>
            <a:r>
              <a:rPr lang="en-US" sz="2800" dirty="0"/>
              <a:t>(Chicago)</a:t>
            </a:r>
            <a:br>
              <a:rPr lang="en-US" sz="2800" dirty="0"/>
            </a:br>
            <a:endParaRPr lang="en-US" sz="2800" dirty="0"/>
          </a:p>
          <a:p>
            <a:r>
              <a:rPr lang="en-US" sz="2800" dirty="0"/>
              <a:t> </a:t>
            </a:r>
            <a:r>
              <a:rPr lang="en-US" sz="2800" dirty="0">
                <a:hlinkClick r:id="rId6"/>
              </a:rPr>
              <a:t>Pending Civil Rights Investigations</a:t>
            </a:r>
            <a:endParaRPr lang="en-US" sz="2800" dirty="0"/>
          </a:p>
        </p:txBody>
      </p:sp>
    </p:spTree>
    <p:extLst>
      <p:ext uri="{BB962C8B-B14F-4D97-AF65-F5344CB8AC3E}">
        <p14:creationId xmlns:p14="http://schemas.microsoft.com/office/powerpoint/2010/main" val="17139353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Food service findings</a:t>
            </a:r>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42041260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87162"/>
            <a:ext cx="8229600" cy="646331"/>
          </a:xfrm>
        </p:spPr>
        <p:txBody>
          <a:bodyPr/>
          <a:lstStyle/>
          <a:p>
            <a:r>
              <a:rPr lang="en-US" dirty="0"/>
              <a:t>General Funds for Ohio’s ELs</a:t>
            </a:r>
          </a:p>
        </p:txBody>
      </p:sp>
      <p:graphicFrame>
        <p:nvGraphicFramePr>
          <p:cNvPr id="5" name="Diagram 4">
            <a:extLst>
              <a:ext uri="{FF2B5EF4-FFF2-40B4-BE49-F238E27FC236}">
                <a16:creationId xmlns:a16="http://schemas.microsoft.com/office/drawing/2014/main" id="{FB5BFBA6-107C-498E-A904-24C7D6711EDE}"/>
              </a:ext>
            </a:extLst>
          </p:cNvPr>
          <p:cNvGraphicFramePr/>
          <p:nvPr/>
        </p:nvGraphicFramePr>
        <p:xfrm>
          <a:off x="457200" y="1491342"/>
          <a:ext cx="8229600" cy="45175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Rectangle 7">
            <a:extLst>
              <a:ext uri="{FF2B5EF4-FFF2-40B4-BE49-F238E27FC236}">
                <a16:creationId xmlns:a16="http://schemas.microsoft.com/office/drawing/2014/main" id="{F52A1033-7861-436E-998C-E22A00DC2922}"/>
              </a:ext>
            </a:extLst>
          </p:cNvPr>
          <p:cNvSpPr/>
          <p:nvPr/>
        </p:nvSpPr>
        <p:spPr>
          <a:xfrm>
            <a:off x="315686" y="1948544"/>
            <a:ext cx="8469085" cy="729341"/>
          </a:xfrm>
          <a:prstGeom prst="rect">
            <a:avLst/>
          </a:prstGeom>
          <a:ln>
            <a:noFill/>
          </a:ln>
        </p:spPr>
        <p:style>
          <a:lnRef idx="3">
            <a:schemeClr val="lt1"/>
          </a:lnRef>
          <a:fillRef idx="1">
            <a:schemeClr val="accent6"/>
          </a:fillRef>
          <a:effectRef idx="1">
            <a:schemeClr val="accent6"/>
          </a:effectRef>
          <a:fontRef idx="minor">
            <a:schemeClr val="lt1"/>
          </a:fontRef>
        </p:style>
        <p:txBody>
          <a:bodyPr rtlCol="0" anchor="ctr"/>
          <a:lstStyle/>
          <a:p>
            <a:pPr algn="ctr"/>
            <a:r>
              <a:rPr lang="en-US" sz="3200" b="1" dirty="0">
                <a:latin typeface="Arial" panose="020B0604020202020204" pitchFamily="34" charset="0"/>
                <a:cs typeface="Arial" panose="020B0604020202020204" pitchFamily="34" charset="0"/>
                <a:hlinkClick r:id="rId8"/>
              </a:rPr>
              <a:t>Ohio Revised Code 3317.016</a:t>
            </a:r>
            <a:endParaRPr lang="en-US" sz="3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404374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31F704-333A-4000-8846-A09825603166}"/>
              </a:ext>
            </a:extLst>
          </p:cNvPr>
          <p:cNvSpPr>
            <a:spLocks noGrp="1"/>
          </p:cNvSpPr>
          <p:nvPr>
            <p:ph type="title"/>
          </p:nvPr>
        </p:nvSpPr>
        <p:spPr/>
        <p:txBody>
          <a:bodyPr/>
          <a:lstStyle/>
          <a:p>
            <a:r>
              <a:rPr lang="en-US" dirty="0"/>
              <a:t>What is Title III, Part A?</a:t>
            </a:r>
          </a:p>
        </p:txBody>
      </p:sp>
      <p:pic>
        <p:nvPicPr>
          <p:cNvPr id="1026" name="Picture 2" descr="Image result for title III">
            <a:extLst>
              <a:ext uri="{FF2B5EF4-FFF2-40B4-BE49-F238E27FC236}">
                <a16:creationId xmlns:a16="http://schemas.microsoft.com/office/drawing/2014/main" id="{D150DCCA-F325-47B9-98BF-62F83B0C92D1}"/>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a:stretch/>
        </p:blipFill>
        <p:spPr bwMode="auto">
          <a:xfrm>
            <a:off x="6310886" y="2216573"/>
            <a:ext cx="2695452" cy="2303176"/>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3276A357-B0C7-474D-AC5A-E7B0FEA7A96F}"/>
              </a:ext>
            </a:extLst>
          </p:cNvPr>
          <p:cNvSpPr>
            <a:spLocks noGrp="1"/>
          </p:cNvSpPr>
          <p:nvPr>
            <p:ph idx="1"/>
          </p:nvPr>
        </p:nvSpPr>
        <p:spPr>
          <a:xfrm>
            <a:off x="457200" y="1356360"/>
            <a:ext cx="6035040" cy="4658321"/>
          </a:xfrm>
        </p:spPr>
        <p:txBody>
          <a:bodyPr/>
          <a:lstStyle/>
          <a:p>
            <a:pPr>
              <a:spcBef>
                <a:spcPts val="0"/>
              </a:spcBef>
              <a:spcAft>
                <a:spcPts val="600"/>
              </a:spcAft>
            </a:pPr>
            <a:r>
              <a:rPr lang="en-US" sz="2800" dirty="0"/>
              <a:t>Federal grant that began with </a:t>
            </a:r>
            <a:r>
              <a:rPr lang="en-US" sz="2800" i="1" dirty="0"/>
              <a:t>No Child Left Behind</a:t>
            </a:r>
            <a:r>
              <a:rPr lang="en-US" sz="2800" dirty="0"/>
              <a:t> and that continues with </a:t>
            </a:r>
            <a:r>
              <a:rPr lang="en-US" sz="2800" i="1" dirty="0"/>
              <a:t>Every Student Succeeds Act</a:t>
            </a:r>
            <a:br>
              <a:rPr lang="en-US" sz="2800" dirty="0"/>
            </a:br>
            <a:endParaRPr lang="en-US" sz="2800" dirty="0"/>
          </a:p>
          <a:p>
            <a:pPr>
              <a:spcBef>
                <a:spcPts val="0"/>
              </a:spcBef>
              <a:spcAft>
                <a:spcPts val="3000"/>
              </a:spcAft>
            </a:pPr>
            <a:r>
              <a:rPr lang="en-US" sz="2800" dirty="0"/>
              <a:t>Funding to state educational agencies and schools to provide language assistance and newcomer programs</a:t>
            </a:r>
          </a:p>
          <a:p>
            <a:pPr>
              <a:spcBef>
                <a:spcPts val="0"/>
              </a:spcBef>
              <a:spcAft>
                <a:spcPts val="3000"/>
              </a:spcAft>
            </a:pPr>
            <a:r>
              <a:rPr lang="en-US" sz="2800" dirty="0"/>
              <a:t>Allocations to Ohio districts range from $160 – $1,385,000</a:t>
            </a:r>
          </a:p>
        </p:txBody>
      </p:sp>
    </p:spTree>
    <p:extLst>
      <p:ext uri="{BB962C8B-B14F-4D97-AF65-F5344CB8AC3E}">
        <p14:creationId xmlns:p14="http://schemas.microsoft.com/office/powerpoint/2010/main" val="26836684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7B7E94-BE62-43A1-867B-2E1EB308A9E3}"/>
              </a:ext>
            </a:extLst>
          </p:cNvPr>
          <p:cNvSpPr>
            <a:spLocks noGrp="1"/>
          </p:cNvSpPr>
          <p:nvPr>
            <p:ph type="title"/>
          </p:nvPr>
        </p:nvSpPr>
        <p:spPr>
          <a:xfrm>
            <a:off x="188750" y="197840"/>
            <a:ext cx="8676964" cy="1107996"/>
          </a:xfrm>
        </p:spPr>
        <p:txBody>
          <a:bodyPr/>
          <a:lstStyle/>
          <a:p>
            <a:r>
              <a:rPr lang="en-US" sz="4000" dirty="0"/>
              <a:t>Ohio’s Title III Allocations,</a:t>
            </a:r>
            <a:br>
              <a:rPr lang="en-US" sz="4000" dirty="0"/>
            </a:br>
            <a:r>
              <a:rPr lang="en-US" sz="3200" b="0" dirty="0"/>
              <a:t>(2011-2019, millions of dollars) </a:t>
            </a:r>
            <a:endParaRPr lang="en-US" sz="4000" b="0" dirty="0"/>
          </a:p>
        </p:txBody>
      </p:sp>
      <p:graphicFrame>
        <p:nvGraphicFramePr>
          <p:cNvPr id="7" name="Chart 6">
            <a:extLst>
              <a:ext uri="{FF2B5EF4-FFF2-40B4-BE49-F238E27FC236}">
                <a16:creationId xmlns:a16="http://schemas.microsoft.com/office/drawing/2014/main" id="{E6703E07-FB96-457E-BD10-D850F71AFDD0}"/>
              </a:ext>
            </a:extLst>
          </p:cNvPr>
          <p:cNvGraphicFramePr>
            <a:graphicFrameLocks/>
          </p:cNvGraphicFramePr>
          <p:nvPr/>
        </p:nvGraphicFramePr>
        <p:xfrm>
          <a:off x="0" y="1445024"/>
          <a:ext cx="9144000" cy="4945143"/>
        </p:xfrm>
        <a:graphic>
          <a:graphicData uri="http://schemas.openxmlformats.org/drawingml/2006/chart">
            <c:chart xmlns:c="http://schemas.openxmlformats.org/drawingml/2006/chart" xmlns:r="http://schemas.openxmlformats.org/officeDocument/2006/relationships" r:id="rId3"/>
          </a:graphicData>
        </a:graphic>
      </p:graphicFrame>
      <p:sp>
        <p:nvSpPr>
          <p:cNvPr id="5" name="Explosion: 14 Points 4">
            <a:extLst>
              <a:ext uri="{FF2B5EF4-FFF2-40B4-BE49-F238E27FC236}">
                <a16:creationId xmlns:a16="http://schemas.microsoft.com/office/drawing/2014/main" id="{D32EEA53-B377-42DB-8DCB-60E287E6361B}"/>
              </a:ext>
            </a:extLst>
          </p:cNvPr>
          <p:cNvSpPr/>
          <p:nvPr/>
        </p:nvSpPr>
        <p:spPr>
          <a:xfrm rot="11607399">
            <a:off x="4539515" y="2592256"/>
            <a:ext cx="4139461" cy="3349553"/>
          </a:xfrm>
          <a:prstGeom prst="irregularSeal2">
            <a:avLst/>
          </a:prstGeom>
          <a:solidFill>
            <a:schemeClr val="accent6"/>
          </a:solidFill>
          <a:ln>
            <a:noFill/>
          </a:ln>
          <a:effectLst>
            <a:outerShdw blurRad="50800" dist="38100" dir="18900000" algn="bl" rotWithShape="0">
              <a:prstClr val="black">
                <a:alpha val="40000"/>
              </a:prstClr>
            </a:outerShdw>
          </a:effectLst>
        </p:spPr>
        <p:style>
          <a:lnRef idx="0">
            <a:scrgbClr r="0" g="0" b="0"/>
          </a:lnRef>
          <a:fillRef idx="0">
            <a:scrgbClr r="0" g="0" b="0"/>
          </a:fillRef>
          <a:effectRef idx="0">
            <a:scrgbClr r="0" g="0" b="0"/>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6B582527-3323-45B6-8318-06A9576729BD}"/>
              </a:ext>
            </a:extLst>
          </p:cNvPr>
          <p:cNvSpPr txBox="1"/>
          <p:nvPr/>
        </p:nvSpPr>
        <p:spPr>
          <a:xfrm rot="20750142">
            <a:off x="5628154" y="3789980"/>
            <a:ext cx="2401477" cy="954107"/>
          </a:xfrm>
          <a:prstGeom prst="rect">
            <a:avLst/>
          </a:prstGeom>
          <a:noFill/>
          <a:effectLst>
            <a:outerShdw blurRad="50800" dist="38100" dir="18900000" algn="bl" rotWithShape="0">
              <a:prstClr val="black">
                <a:alpha val="40000"/>
              </a:prstClr>
            </a:outerShdw>
          </a:effectLst>
        </p:spPr>
        <p:txBody>
          <a:bodyPr wrap="square" rtlCol="0">
            <a:spAutoFit/>
          </a:bodyPr>
          <a:lstStyle/>
          <a:p>
            <a:pPr algn="ctr"/>
            <a:r>
              <a:rPr lang="en-US" sz="2800" b="1" dirty="0">
                <a:solidFill>
                  <a:schemeClr val="bg1">
                    <a:lumMod val="95000"/>
                  </a:schemeClr>
                </a:solidFill>
                <a:latin typeface="Arial" panose="020B0604020202020204" pitchFamily="34" charset="0"/>
                <a:cs typeface="Arial" panose="020B0604020202020204" pitchFamily="34" charset="0"/>
              </a:rPr>
              <a:t>Over $88M in eight years!</a:t>
            </a:r>
          </a:p>
        </p:txBody>
      </p:sp>
    </p:spTree>
    <p:extLst>
      <p:ext uri="{BB962C8B-B14F-4D97-AF65-F5344CB8AC3E}">
        <p14:creationId xmlns:p14="http://schemas.microsoft.com/office/powerpoint/2010/main" val="31885620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500" fill="hold"/>
                                        <p:tgtEl>
                                          <p:spTgt spid="6"/>
                                        </p:tgtEl>
                                        <p:attrNameLst>
                                          <p:attrName>ppt_w</p:attrName>
                                        </p:attrNameLst>
                                      </p:cBhvr>
                                      <p:tavLst>
                                        <p:tav tm="0">
                                          <p:val>
                                            <p:fltVal val="0"/>
                                          </p:val>
                                        </p:tav>
                                        <p:tav tm="100000">
                                          <p:val>
                                            <p:strVal val="#ppt_w"/>
                                          </p:val>
                                        </p:tav>
                                      </p:tavLst>
                                    </p:anim>
                                    <p:anim calcmode="lin" valueType="num">
                                      <p:cBhvr>
                                        <p:cTn id="13" dur="500" fill="hold"/>
                                        <p:tgtEl>
                                          <p:spTgt spid="6"/>
                                        </p:tgtEl>
                                        <p:attrNameLst>
                                          <p:attrName>ppt_h</p:attrName>
                                        </p:attrNameLst>
                                      </p:cBhvr>
                                      <p:tavLst>
                                        <p:tav tm="0">
                                          <p:val>
                                            <p:fltVal val="0"/>
                                          </p:val>
                                        </p:tav>
                                        <p:tav tm="100000">
                                          <p:val>
                                            <p:strVal val="#ppt_h"/>
                                          </p:val>
                                        </p:tav>
                                      </p:tavLst>
                                    </p:anim>
                                    <p:animEffect transition="in" filter="fade">
                                      <p:cBhvr>
                                        <p:cTn id="1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DE_PPT_Template1_June2016" id="{A1BB4F38-F82F-42FE-936C-23E644FEEDAA}" vid="{A681B5FD-263F-4443-8E6D-3417A066592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986FAF23D8BE343B9090561CBFC8815" ma:contentTypeVersion="11" ma:contentTypeDescription="Create a new document." ma:contentTypeScope="" ma:versionID="51e47e164d568c6ce750db729a2d4db9">
  <xsd:schema xmlns:xsd="http://www.w3.org/2001/XMLSchema" xmlns:xs="http://www.w3.org/2001/XMLSchema" xmlns:p="http://schemas.microsoft.com/office/2006/metadata/properties" xmlns:ns3="b1d3832b-9a3c-4ecf-944c-fa6c91fc5d5e" xmlns:ns4="dea3cc0b-5ba6-4a51-a365-3693449d2ded" targetNamespace="http://schemas.microsoft.com/office/2006/metadata/properties" ma:root="true" ma:fieldsID="2c461f9f20df2acf6b4ba0da3c653703" ns3:_="" ns4:_="">
    <xsd:import namespace="b1d3832b-9a3c-4ecf-944c-fa6c91fc5d5e"/>
    <xsd:import namespace="dea3cc0b-5ba6-4a51-a365-3693449d2ded"/>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EventHashCode" minOccurs="0"/>
                <xsd:element ref="ns4:MediaServiceGenerationTime"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1d3832b-9a3c-4ecf-944c-fa6c91fc5d5e"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ea3cc0b-5ba6-4a51-a365-3693449d2ded"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description=""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26580BB-2317-4119-BC0E-E08587E7585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1d3832b-9a3c-4ecf-944c-fa6c91fc5d5e"/>
    <ds:schemaRef ds:uri="dea3cc0b-5ba6-4a51-a365-3693449d2de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E20C1B5-DC39-461F-8CD2-42B06F3C612A}">
  <ds:schemaRefs>
    <ds:schemaRef ds:uri="http://purl.org/dc/dcmitype/"/>
    <ds:schemaRef ds:uri="http://purl.org/dc/elements/1.1/"/>
    <ds:schemaRef ds:uri="http://schemas.microsoft.com/office/2006/metadata/properties"/>
    <ds:schemaRef ds:uri="b1d3832b-9a3c-4ecf-944c-fa6c91fc5d5e"/>
    <ds:schemaRef ds:uri="http://purl.org/dc/terms/"/>
    <ds:schemaRef ds:uri="http://schemas.microsoft.com/office/2006/documentManagement/types"/>
    <ds:schemaRef ds:uri="dea3cc0b-5ba6-4a51-a365-3693449d2ded"/>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621FB210-07D1-439D-B0F0-4628E277B3E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ODE_PPT_Template1_June2016</Template>
  <TotalTime>0</TotalTime>
  <Words>2673</Words>
  <Application>Microsoft Office PowerPoint</Application>
  <PresentationFormat>On-screen Show (4:3)</PresentationFormat>
  <Paragraphs>227</Paragraphs>
  <Slides>20</Slides>
  <Notes>16</Notes>
  <HiddenSlides>1</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Wingdings</vt:lpstr>
      <vt:lpstr>Office Theme</vt:lpstr>
      <vt:lpstr>Title III Allowable Uses of Funds</vt:lpstr>
      <vt:lpstr>Overview   Civil Rights for English Learners  Detailed Guidance English Learners Dear Colleague Letter  English Learner Toolkit</vt:lpstr>
      <vt:lpstr>Obligations to English Learners</vt:lpstr>
      <vt:lpstr>Obligations to English Learners</vt:lpstr>
      <vt:lpstr>ELs in the News</vt:lpstr>
      <vt:lpstr>Food service findings</vt:lpstr>
      <vt:lpstr>General Funds for Ohio’s ELs</vt:lpstr>
      <vt:lpstr>What is Title III, Part A?</vt:lpstr>
      <vt:lpstr>Ohio’s Title III Allocations, (2011-2019, millions of dollars) </vt:lpstr>
      <vt:lpstr>Who does Title III serve?</vt:lpstr>
      <vt:lpstr>What is the purpose of Title III?</vt:lpstr>
      <vt:lpstr>How are district allocations used?</vt:lpstr>
      <vt:lpstr>General Title III Considerations</vt:lpstr>
      <vt:lpstr>Supplement, Not Supplant</vt:lpstr>
      <vt:lpstr>Supplement, not Supplant Guiding Questions</vt:lpstr>
      <vt:lpstr>Scenario 1</vt:lpstr>
      <vt:lpstr>Scenario 2</vt:lpstr>
      <vt:lpstr>Scenario 3</vt:lpstr>
      <vt:lpstr>Federal Title III Guidance</vt:lpstr>
      <vt:lpstr>State Title III Guidance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2018 OAASFEP Conference</dc:title>
  <dc:creator/>
  <dc:description>ISS tech edits from Samantha Murillo have been incorporated. Posting again for possible ODE Communications review.</dc:description>
  <cp:lastModifiedBy/>
  <cp:revision>1</cp:revision>
  <dcterms:created xsi:type="dcterms:W3CDTF">2017-10-18T18:29:27Z</dcterms:created>
  <dcterms:modified xsi:type="dcterms:W3CDTF">2020-03-23T18:53:37Z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0x010100A986FAF23D8BE343B9090561CBFC8815</vt:lpwstr>
  </property>
  <property fmtid="{D5CDD505-2E9C-101B-9397-08002B2CF9AE}" pid="3" name="_dlc_DocIdItemGuid">
    <vt:lpwstr>cc133407-7301-40f0-a68b-f8849d44aee6</vt:lpwstr>
  </property>
</Properties>
</file>