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0"/>
  </p:notesMasterIdLst>
  <p:handoutMasterIdLst>
    <p:handoutMasterId r:id="rId31"/>
  </p:handoutMasterIdLst>
  <p:sldIdLst>
    <p:sldId id="260" r:id="rId5"/>
    <p:sldId id="289" r:id="rId6"/>
    <p:sldId id="321" r:id="rId7"/>
    <p:sldId id="354" r:id="rId8"/>
    <p:sldId id="326" r:id="rId9"/>
    <p:sldId id="335" r:id="rId10"/>
    <p:sldId id="347" r:id="rId11"/>
    <p:sldId id="322" r:id="rId12"/>
    <p:sldId id="337" r:id="rId13"/>
    <p:sldId id="344" r:id="rId14"/>
    <p:sldId id="348" r:id="rId15"/>
    <p:sldId id="332" r:id="rId16"/>
    <p:sldId id="355" r:id="rId17"/>
    <p:sldId id="293" r:id="rId18"/>
    <p:sldId id="313" r:id="rId19"/>
    <p:sldId id="314" r:id="rId20"/>
    <p:sldId id="345" r:id="rId21"/>
    <p:sldId id="298" r:id="rId22"/>
    <p:sldId id="282" r:id="rId23"/>
    <p:sldId id="357" r:id="rId24"/>
    <p:sldId id="358" r:id="rId25"/>
    <p:sldId id="359" r:id="rId26"/>
    <p:sldId id="316" r:id="rId27"/>
    <p:sldId id="259" r:id="rId28"/>
    <p:sldId id="258"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73A4CC"/>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8" autoAdjust="0"/>
    <p:restoredTop sz="71883" autoAdjust="0"/>
  </p:normalViewPr>
  <p:slideViewPr>
    <p:cSldViewPr snapToGrid="0" snapToObjects="1">
      <p:cViewPr varScale="1">
        <p:scale>
          <a:sx n="30" d="100"/>
          <a:sy n="30" d="100"/>
        </p:scale>
        <p:origin x="12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255378-3547-4D9D-B081-9ACBD8AD7AC0}" type="datetimeFigureOut">
              <a:rPr lang="en-US" smtClean="0"/>
              <a:t>3/23/2020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1D7FA1A-E06B-47C3-A244-6D7FF742991C}" type="slidenum">
              <a:rPr lang="en-US" smtClean="0"/>
              <a:t>‹#›</a:t>
            </a:fld>
            <a:endParaRPr lang="en-US"/>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2B8A50-36A2-40FA-85F8-D22A6400798F}" type="datetimeFigureOut">
              <a:rPr lang="en-US" smtClean="0"/>
              <a:t>3/23/2020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2.ed.gov/about/offices/list/oii/nonpublic/titlethree.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352104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305857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11</a:t>
            </a:fld>
            <a:endParaRPr lang="en-US"/>
          </a:p>
        </p:txBody>
      </p:sp>
    </p:spTree>
    <p:extLst>
      <p:ext uri="{BB962C8B-B14F-4D97-AF65-F5344CB8AC3E}">
        <p14:creationId xmlns:p14="http://schemas.microsoft.com/office/powerpoint/2010/main" val="314755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1474289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256382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562513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3495655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16</a:t>
            </a:fld>
            <a:endParaRPr lang="en-US"/>
          </a:p>
        </p:txBody>
      </p:sp>
    </p:spTree>
    <p:extLst>
      <p:ext uri="{BB962C8B-B14F-4D97-AF65-F5344CB8AC3E}">
        <p14:creationId xmlns:p14="http://schemas.microsoft.com/office/powerpoint/2010/main" val="45798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TITLE III, PART A, English Language Acquisition, Language Enhancement, and Academic Achievement, Equitable Services to Private School Students, Teachers, and Other Educational Personnel Non-Regulatory Guidance July 2015</a:t>
            </a:r>
          </a:p>
          <a:p>
            <a:endParaRPr lang="en-US" dirty="0">
              <a:hlinkClick r:id="rId3"/>
            </a:endParaRPr>
          </a:p>
          <a:p>
            <a:endParaRPr lang="en-US" dirty="0">
              <a:hlinkClick r:id="rId3"/>
            </a:endParaRPr>
          </a:p>
          <a:p>
            <a:r>
              <a:rPr lang="en-US" dirty="0">
                <a:hlinkClick r:id="rId3"/>
              </a:rPr>
              <a:t>https://www2.ed.gov/about/offices/list/oii/nonpublic/titlethree.pdf</a:t>
            </a:r>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1692099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69019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1" dirty="0"/>
              <a:t>[When presenting, this</a:t>
            </a:r>
            <a:r>
              <a:rPr lang="en-US" b="1" i="1" baseline="0" dirty="0"/>
              <a:t> slide requires multiple clicks to reveal each element] </a:t>
            </a:r>
            <a:endParaRPr lang="en-US" b="1" i="1" dirty="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19</a:t>
            </a:fld>
            <a:endParaRPr lang="en-US"/>
          </a:p>
        </p:txBody>
      </p:sp>
    </p:spTree>
    <p:extLst>
      <p:ext uri="{BB962C8B-B14F-4D97-AF65-F5344CB8AC3E}">
        <p14:creationId xmlns:p14="http://schemas.microsoft.com/office/powerpoint/2010/main" val="343958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[When presenting, this</a:t>
            </a:r>
            <a:r>
              <a:rPr lang="en-US" b="1" i="1" baseline="0" dirty="0"/>
              <a:t> slide requires multiple clicks to reveal each element] </a:t>
            </a:r>
            <a:endParaRPr lang="en-US" b="1" i="1" dirty="0"/>
          </a:p>
        </p:txBody>
      </p:sp>
      <p:sp>
        <p:nvSpPr>
          <p:cNvPr id="4" name="Slide Number Placeholder 3"/>
          <p:cNvSpPr>
            <a:spLocks noGrp="1"/>
          </p:cNvSpPr>
          <p:nvPr>
            <p:ph type="sldNum" sz="quarter" idx="10"/>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4154839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23</a:t>
            </a:fld>
            <a:endParaRPr lang="en-US"/>
          </a:p>
        </p:txBody>
      </p:sp>
    </p:spTree>
    <p:extLst>
      <p:ext uri="{BB962C8B-B14F-4D97-AF65-F5344CB8AC3E}">
        <p14:creationId xmlns:p14="http://schemas.microsoft.com/office/powerpoint/2010/main" val="1067333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24</a:t>
            </a:fld>
            <a:endParaRPr lang="en-US"/>
          </a:p>
        </p:txBody>
      </p:sp>
    </p:spTree>
    <p:extLst>
      <p:ext uri="{BB962C8B-B14F-4D97-AF65-F5344CB8AC3E}">
        <p14:creationId xmlns:p14="http://schemas.microsoft.com/office/powerpoint/2010/main" val="1237295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25</a:t>
            </a:fld>
            <a:endParaRPr lang="en-US"/>
          </a:p>
        </p:txBody>
      </p:sp>
    </p:spTree>
    <p:extLst>
      <p:ext uri="{BB962C8B-B14F-4D97-AF65-F5344CB8AC3E}">
        <p14:creationId xmlns:p14="http://schemas.microsoft.com/office/powerpoint/2010/main" val="338261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321328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247637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277961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www2.ed.gov/policy/elsec/guid/equitableserguidance.doc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308477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344850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2637478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2046719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500CAA-364C-4E63-AB1A-9EE126BDEE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49287" y="499281"/>
            <a:ext cx="7756222" cy="646331"/>
          </a:xfrm>
        </p:spPr>
        <p:txBody>
          <a:bodyPr wrap="square" lIns="0" tIns="0" rIns="0" bIns="0" anchor="b" anchorCtr="0">
            <a:spAutoFit/>
          </a:bodyPr>
          <a:lstStyle>
            <a:lvl1pPr algn="l">
              <a:defRPr sz="4200" b="1">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49287" y="5651271"/>
            <a:ext cx="5198217" cy="430887"/>
          </a:xfrm>
        </p:spPr>
        <p:txBody>
          <a:bodyPr wrap="square"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B5E75AE-0F77-FF4F-A8B7-BE682401DD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8643"/>
            <a:ext cx="9144000" cy="812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sweetestkitchen.com/2009/04/iron-cupcake-earth-cherry-7up-cupcak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2.ed.gov/about/offices/list/ocr/docs/dcl-factsheet-el-students-201501.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en.wikipedia.org/wiki/File:Stop.png"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donna.villareal@education.ohio.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lau@education.ohio.gov" TargetMode="External"/><Relationship Id="rId4" Type="http://schemas.openxmlformats.org/officeDocument/2006/relationships/hyperlink" Target="mailto:matthew.imperato@education.ohio.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2.ed.gov/about/offices/list/oii/nonpublic/titlethree.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ccip.ode.state.oh.us/DocumentLibrary/ViewDocument.aspx?DocumentKey=8209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www2.ed.gov/policy/elsec/guid/equitableserguidance.do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A1C-094A-4F9C-A9BE-60172E3E3AAD}"/>
              </a:ext>
            </a:extLst>
          </p:cNvPr>
          <p:cNvSpPr>
            <a:spLocks noGrp="1"/>
          </p:cNvSpPr>
          <p:nvPr>
            <p:ph type="ctrTitle"/>
          </p:nvPr>
        </p:nvSpPr>
        <p:spPr>
          <a:xfrm>
            <a:off x="149287" y="346179"/>
            <a:ext cx="8606093" cy="984885"/>
          </a:xfrm>
        </p:spPr>
        <p:txBody>
          <a:bodyPr/>
          <a:lstStyle/>
          <a:p>
            <a:r>
              <a:rPr lang="en-US" sz="3200" dirty="0"/>
              <a:t>Equitable Services to English Learners in Nonpublic Schools</a:t>
            </a:r>
          </a:p>
        </p:txBody>
      </p:sp>
      <p:sp>
        <p:nvSpPr>
          <p:cNvPr id="3" name="Subtitle 2">
            <a:extLst>
              <a:ext uri="{FF2B5EF4-FFF2-40B4-BE49-F238E27FC236}">
                <a16:creationId xmlns:a16="http://schemas.microsoft.com/office/drawing/2014/main" id="{569D0F47-85F1-49ED-A201-56881DEC266E}"/>
              </a:ext>
            </a:extLst>
          </p:cNvPr>
          <p:cNvSpPr>
            <a:spLocks noGrp="1"/>
          </p:cNvSpPr>
          <p:nvPr>
            <p:ph type="subTitle" idx="1"/>
          </p:nvPr>
        </p:nvSpPr>
        <p:spPr>
          <a:xfrm>
            <a:off x="149287" y="5392984"/>
            <a:ext cx="6720143" cy="1465016"/>
          </a:xfrm>
        </p:spPr>
        <p:txBody>
          <a:bodyPr/>
          <a:lstStyle/>
          <a:p>
            <a:r>
              <a:rPr lang="en-US" dirty="0"/>
              <a:t>Title III Consortium Meeting</a:t>
            </a:r>
          </a:p>
          <a:p>
            <a:r>
              <a:rPr lang="en-US" dirty="0"/>
              <a:t>September 17, 2019</a:t>
            </a:r>
            <a:endParaRPr lang="en-US" i="1" dirty="0"/>
          </a:p>
          <a:p>
            <a:endParaRPr lang="en-US" dirty="0"/>
          </a:p>
        </p:txBody>
      </p:sp>
    </p:spTree>
    <p:extLst>
      <p:ext uri="{BB962C8B-B14F-4D97-AF65-F5344CB8AC3E}">
        <p14:creationId xmlns:p14="http://schemas.microsoft.com/office/powerpoint/2010/main" val="206094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1292662"/>
          </a:xfrm>
        </p:spPr>
        <p:txBody>
          <a:bodyPr/>
          <a:lstStyle/>
          <a:p>
            <a:r>
              <a:rPr lang="en-US" dirty="0"/>
              <a:t>Title III: Language Instruction for English Instruction </a:t>
            </a:r>
          </a:p>
        </p:txBody>
      </p:sp>
      <p:sp>
        <p:nvSpPr>
          <p:cNvPr id="3" name="Content Placeholder 2"/>
          <p:cNvSpPr>
            <a:spLocks noGrp="1"/>
          </p:cNvSpPr>
          <p:nvPr>
            <p:ph idx="1"/>
          </p:nvPr>
        </p:nvSpPr>
        <p:spPr>
          <a:xfrm>
            <a:off x="457200" y="1748790"/>
            <a:ext cx="8229600" cy="4280972"/>
          </a:xfrm>
        </p:spPr>
        <p:txBody>
          <a:bodyPr/>
          <a:lstStyle/>
          <a:p>
            <a:pPr marL="0" indent="0">
              <a:buNone/>
            </a:pPr>
            <a:r>
              <a:rPr lang="en-US" dirty="0"/>
              <a:t>Allowable activities include:</a:t>
            </a:r>
          </a:p>
          <a:p>
            <a:pPr lvl="1"/>
            <a:r>
              <a:rPr lang="en-US" dirty="0"/>
              <a:t>Supplemental education supports</a:t>
            </a:r>
          </a:p>
          <a:p>
            <a:pPr lvl="1"/>
            <a:r>
              <a:rPr lang="en-US" dirty="0"/>
              <a:t>Parent engagement supports</a:t>
            </a:r>
          </a:p>
          <a:p>
            <a:pPr lvl="1"/>
            <a:r>
              <a:rPr lang="en-US" dirty="0"/>
              <a:t>Professional development supports to all teachers who have English learners in their classrooms.</a:t>
            </a:r>
          </a:p>
        </p:txBody>
      </p:sp>
    </p:spTree>
    <p:extLst>
      <p:ext uri="{BB962C8B-B14F-4D97-AF65-F5344CB8AC3E}">
        <p14:creationId xmlns:p14="http://schemas.microsoft.com/office/powerpoint/2010/main" val="322308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D010-9740-4975-A879-8F976A6C4526}"/>
              </a:ext>
            </a:extLst>
          </p:cNvPr>
          <p:cNvSpPr>
            <a:spLocks noGrp="1"/>
          </p:cNvSpPr>
          <p:nvPr>
            <p:ph type="title"/>
          </p:nvPr>
        </p:nvSpPr>
        <p:spPr>
          <a:xfrm>
            <a:off x="457200" y="312896"/>
            <a:ext cx="8229600" cy="1292662"/>
          </a:xfrm>
        </p:spPr>
        <p:txBody>
          <a:bodyPr/>
          <a:lstStyle/>
          <a:p>
            <a:r>
              <a:rPr lang="en-US" dirty="0"/>
              <a:t>Title III Allowable Activities in the Nonpublic School Setting </a:t>
            </a:r>
          </a:p>
        </p:txBody>
      </p:sp>
      <p:sp>
        <p:nvSpPr>
          <p:cNvPr id="4" name="Content Placeholder 3">
            <a:extLst>
              <a:ext uri="{FF2B5EF4-FFF2-40B4-BE49-F238E27FC236}">
                <a16:creationId xmlns:a16="http://schemas.microsoft.com/office/drawing/2014/main" id="{54B2BC37-D5DB-4432-9F0E-F0579F0C6577}"/>
              </a:ext>
            </a:extLst>
          </p:cNvPr>
          <p:cNvSpPr>
            <a:spLocks noGrp="1"/>
          </p:cNvSpPr>
          <p:nvPr>
            <p:ph idx="1"/>
          </p:nvPr>
        </p:nvSpPr>
        <p:spPr>
          <a:xfrm>
            <a:off x="330200" y="2062759"/>
            <a:ext cx="8229600" cy="2001242"/>
          </a:xfrm>
        </p:spPr>
        <p:txBody>
          <a:bodyPr/>
          <a:lstStyle/>
          <a:p>
            <a:pPr marL="346075" lvl="1" indent="0">
              <a:buNone/>
            </a:pPr>
            <a:endParaRPr lang="en-US" dirty="0"/>
          </a:p>
          <a:p>
            <a:pPr marL="346075" lvl="1" indent="0">
              <a:buNone/>
            </a:pPr>
            <a:endParaRPr lang="en-US" dirty="0"/>
          </a:p>
        </p:txBody>
      </p:sp>
      <p:pic>
        <p:nvPicPr>
          <p:cNvPr id="6" name="Picture 5">
            <a:extLst>
              <a:ext uri="{FF2B5EF4-FFF2-40B4-BE49-F238E27FC236}">
                <a16:creationId xmlns:a16="http://schemas.microsoft.com/office/drawing/2014/main" id="{AEBCE356-6DB5-43B3-898B-7450CFFC49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28799" y="1934307"/>
            <a:ext cx="5263663" cy="3947747"/>
          </a:xfrm>
          <a:prstGeom prst="rect">
            <a:avLst/>
          </a:prstGeom>
        </p:spPr>
      </p:pic>
      <p:sp>
        <p:nvSpPr>
          <p:cNvPr id="8" name="Arrow: Left 7">
            <a:extLst>
              <a:ext uri="{FF2B5EF4-FFF2-40B4-BE49-F238E27FC236}">
                <a16:creationId xmlns:a16="http://schemas.microsoft.com/office/drawing/2014/main" id="{AD1B96B1-9216-46AD-BE12-F65BAB65B522}"/>
              </a:ext>
            </a:extLst>
          </p:cNvPr>
          <p:cNvSpPr/>
          <p:nvPr/>
        </p:nvSpPr>
        <p:spPr>
          <a:xfrm>
            <a:off x="4994030" y="4780953"/>
            <a:ext cx="978408" cy="484632"/>
          </a:xfrm>
          <a:prstGeom prst="lef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B4F41B2-0BA1-4DEF-846F-0A1B5B7EB765}"/>
              </a:ext>
            </a:extLst>
          </p:cNvPr>
          <p:cNvSpPr txBox="1"/>
          <p:nvPr/>
        </p:nvSpPr>
        <p:spPr>
          <a:xfrm>
            <a:off x="6178062" y="4780953"/>
            <a:ext cx="2381738" cy="830997"/>
          </a:xfrm>
          <a:prstGeom prst="rect">
            <a:avLst/>
          </a:prstGeom>
          <a:noFill/>
        </p:spPr>
        <p:txBody>
          <a:bodyPr wrap="square" rtlCol="0">
            <a:spAutoFit/>
          </a:bodyPr>
          <a:lstStyle/>
          <a:p>
            <a:r>
              <a:rPr lang="en-US" sz="2400" b="1" dirty="0"/>
              <a:t>Core education program</a:t>
            </a:r>
          </a:p>
        </p:txBody>
      </p:sp>
      <p:pic>
        <p:nvPicPr>
          <p:cNvPr id="11" name="Picture 10">
            <a:extLst>
              <a:ext uri="{FF2B5EF4-FFF2-40B4-BE49-F238E27FC236}">
                <a16:creationId xmlns:a16="http://schemas.microsoft.com/office/drawing/2014/main" id="{55AE7712-E8A2-48AD-A858-DE9EF033E802}"/>
              </a:ext>
            </a:extLst>
          </p:cNvPr>
          <p:cNvPicPr>
            <a:picLocks noChangeAspect="1"/>
          </p:cNvPicPr>
          <p:nvPr/>
        </p:nvPicPr>
        <p:blipFill>
          <a:blip r:embed="rId5"/>
          <a:stretch>
            <a:fillRect/>
          </a:stretch>
        </p:blipFill>
        <p:spPr>
          <a:xfrm>
            <a:off x="5418287" y="3566320"/>
            <a:ext cx="1079086" cy="579170"/>
          </a:xfrm>
          <a:prstGeom prst="rect">
            <a:avLst/>
          </a:prstGeom>
        </p:spPr>
      </p:pic>
      <p:sp>
        <p:nvSpPr>
          <p:cNvPr id="12" name="TextBox 11">
            <a:extLst>
              <a:ext uri="{FF2B5EF4-FFF2-40B4-BE49-F238E27FC236}">
                <a16:creationId xmlns:a16="http://schemas.microsoft.com/office/drawing/2014/main" id="{AB5BF90A-38F2-40D2-940D-A00CDE2D93CF}"/>
              </a:ext>
            </a:extLst>
          </p:cNvPr>
          <p:cNvSpPr txBox="1"/>
          <p:nvPr/>
        </p:nvSpPr>
        <p:spPr>
          <a:xfrm>
            <a:off x="6632749" y="3443162"/>
            <a:ext cx="2092568" cy="1200329"/>
          </a:xfrm>
          <a:prstGeom prst="rect">
            <a:avLst/>
          </a:prstGeom>
          <a:noFill/>
        </p:spPr>
        <p:txBody>
          <a:bodyPr wrap="square" rtlCol="0">
            <a:spAutoFit/>
          </a:bodyPr>
          <a:lstStyle/>
          <a:p>
            <a:r>
              <a:rPr lang="en-US" sz="2400" b="1" dirty="0"/>
              <a:t>Title I supplemental supports</a:t>
            </a:r>
          </a:p>
        </p:txBody>
      </p:sp>
      <p:pic>
        <p:nvPicPr>
          <p:cNvPr id="13" name="Picture 12">
            <a:extLst>
              <a:ext uri="{FF2B5EF4-FFF2-40B4-BE49-F238E27FC236}">
                <a16:creationId xmlns:a16="http://schemas.microsoft.com/office/drawing/2014/main" id="{00840437-9D59-4CED-89A2-5031289E21F4}"/>
              </a:ext>
            </a:extLst>
          </p:cNvPr>
          <p:cNvPicPr>
            <a:picLocks noChangeAspect="1"/>
          </p:cNvPicPr>
          <p:nvPr/>
        </p:nvPicPr>
        <p:blipFill>
          <a:blip r:embed="rId5"/>
          <a:stretch>
            <a:fillRect/>
          </a:stretch>
        </p:blipFill>
        <p:spPr>
          <a:xfrm>
            <a:off x="5298549" y="2288049"/>
            <a:ext cx="1079086" cy="579170"/>
          </a:xfrm>
          <a:prstGeom prst="rect">
            <a:avLst/>
          </a:prstGeom>
        </p:spPr>
      </p:pic>
      <p:sp>
        <p:nvSpPr>
          <p:cNvPr id="14" name="TextBox 13">
            <a:extLst>
              <a:ext uri="{FF2B5EF4-FFF2-40B4-BE49-F238E27FC236}">
                <a16:creationId xmlns:a16="http://schemas.microsoft.com/office/drawing/2014/main" id="{E23EE9FA-0AB1-454D-920E-C0F30E6E45C3}"/>
              </a:ext>
            </a:extLst>
          </p:cNvPr>
          <p:cNvSpPr txBox="1"/>
          <p:nvPr/>
        </p:nvSpPr>
        <p:spPr>
          <a:xfrm>
            <a:off x="6544266" y="2081124"/>
            <a:ext cx="2269534" cy="1200329"/>
          </a:xfrm>
          <a:prstGeom prst="rect">
            <a:avLst/>
          </a:prstGeom>
          <a:noFill/>
        </p:spPr>
        <p:txBody>
          <a:bodyPr wrap="square" rtlCol="0">
            <a:spAutoFit/>
          </a:bodyPr>
          <a:lstStyle/>
          <a:p>
            <a:r>
              <a:rPr lang="en-US" sz="2400" b="1" dirty="0"/>
              <a:t>Title III supplemental supports</a:t>
            </a:r>
          </a:p>
        </p:txBody>
      </p:sp>
    </p:spTree>
    <p:extLst>
      <p:ext uri="{BB962C8B-B14F-4D97-AF65-F5344CB8AC3E}">
        <p14:creationId xmlns:p14="http://schemas.microsoft.com/office/powerpoint/2010/main" val="398537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4CE589-1B16-4F72-B68C-000C0B174850}"/>
              </a:ext>
            </a:extLst>
          </p:cNvPr>
          <p:cNvPicPr>
            <a:picLocks noGrp="1" noChangeAspect="1"/>
          </p:cNvPicPr>
          <p:nvPr>
            <p:ph idx="1"/>
          </p:nvPr>
        </p:nvPicPr>
        <p:blipFill rotWithShape="1">
          <a:blip r:embed="rId3"/>
          <a:srcRect l="7834" r="6165" b="-1"/>
          <a:stretch/>
        </p:blipFill>
        <p:spPr>
          <a:xfrm>
            <a:off x="571510" y="260026"/>
            <a:ext cx="7760960" cy="58207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351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D010-9740-4975-A879-8F976A6C4526}"/>
              </a:ext>
            </a:extLst>
          </p:cNvPr>
          <p:cNvSpPr>
            <a:spLocks noGrp="1"/>
          </p:cNvSpPr>
          <p:nvPr>
            <p:ph type="title"/>
          </p:nvPr>
        </p:nvSpPr>
        <p:spPr>
          <a:xfrm>
            <a:off x="457200" y="312896"/>
            <a:ext cx="8229600" cy="1292662"/>
          </a:xfrm>
        </p:spPr>
        <p:txBody>
          <a:bodyPr/>
          <a:lstStyle/>
          <a:p>
            <a:r>
              <a:rPr lang="en-US" dirty="0"/>
              <a:t>Title III Allowable Activities in the Nonpublic School Setting </a:t>
            </a:r>
          </a:p>
        </p:txBody>
      </p:sp>
      <p:sp>
        <p:nvSpPr>
          <p:cNvPr id="4" name="Content Placeholder 3">
            <a:extLst>
              <a:ext uri="{FF2B5EF4-FFF2-40B4-BE49-F238E27FC236}">
                <a16:creationId xmlns:a16="http://schemas.microsoft.com/office/drawing/2014/main" id="{54B2BC37-D5DB-4432-9F0E-F0579F0C6577}"/>
              </a:ext>
            </a:extLst>
          </p:cNvPr>
          <p:cNvSpPr>
            <a:spLocks noGrp="1"/>
          </p:cNvSpPr>
          <p:nvPr>
            <p:ph idx="1"/>
          </p:nvPr>
        </p:nvSpPr>
        <p:spPr>
          <a:xfrm>
            <a:off x="330200" y="2062759"/>
            <a:ext cx="8229600" cy="2001242"/>
          </a:xfrm>
        </p:spPr>
        <p:txBody>
          <a:bodyPr/>
          <a:lstStyle/>
          <a:p>
            <a:pPr marL="346075" lvl="1" indent="0">
              <a:buNone/>
            </a:pPr>
            <a:endParaRPr lang="en-US" dirty="0"/>
          </a:p>
          <a:p>
            <a:pPr marL="346075" lvl="1" indent="0">
              <a:buNone/>
            </a:pPr>
            <a:endParaRPr lang="en-US" dirty="0"/>
          </a:p>
        </p:txBody>
      </p:sp>
      <p:sp>
        <p:nvSpPr>
          <p:cNvPr id="3" name="TextBox 2">
            <a:extLst>
              <a:ext uri="{FF2B5EF4-FFF2-40B4-BE49-F238E27FC236}">
                <a16:creationId xmlns:a16="http://schemas.microsoft.com/office/drawing/2014/main" id="{660EB11C-3F94-453A-B30A-DDBBF666AD75}"/>
              </a:ext>
            </a:extLst>
          </p:cNvPr>
          <p:cNvSpPr txBox="1"/>
          <p:nvPr/>
        </p:nvSpPr>
        <p:spPr>
          <a:xfrm>
            <a:off x="2192215" y="3294185"/>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9B7B8B00-E207-4711-A4FA-7C701A4838FD}"/>
              </a:ext>
            </a:extLst>
          </p:cNvPr>
          <p:cNvSpPr/>
          <p:nvPr/>
        </p:nvSpPr>
        <p:spPr>
          <a:xfrm>
            <a:off x="457200" y="1765226"/>
            <a:ext cx="8229600" cy="4401205"/>
          </a:xfrm>
          <a:prstGeom prst="rect">
            <a:avLst/>
          </a:prstGeom>
        </p:spPr>
        <p:txBody>
          <a:bodyPr wrap="square">
            <a:spAutoFit/>
          </a:bodyPr>
          <a:lstStyle/>
          <a:p>
            <a:r>
              <a:rPr lang="en-US" sz="2000" dirty="0"/>
              <a:t>• Tutoring for ELs before, during, or after school hours;</a:t>
            </a:r>
          </a:p>
          <a:p>
            <a:r>
              <a:rPr lang="en-US" sz="2000" dirty="0"/>
              <a:t>• Professional development for private school teachers of ELs;</a:t>
            </a:r>
          </a:p>
          <a:p>
            <a:r>
              <a:rPr lang="en-US" sz="2000" dirty="0"/>
              <a:t>• Summer school programs to provide English language instruction for ELs;</a:t>
            </a:r>
          </a:p>
          <a:p>
            <a:r>
              <a:rPr lang="en-US" sz="2000" dirty="0"/>
              <a:t>• Administration of an ELP assessment for identification of ELs and/or for the purpose of evaluating the effectiveness of services, including the provision of test booklets, teacher training, and stipends to teachers to administer assessments; and</a:t>
            </a:r>
          </a:p>
          <a:p>
            <a:r>
              <a:rPr lang="en-US" sz="2000" dirty="0"/>
              <a:t>• Provision of supplemental instructional materials and supplies. These materials and supplies must be supplemental to what the private school would be required to provide in the absence of the Title III services. These materials and supplies must also be clearly labeled and identified as the LEA’s property, and must be secular, neutral, and non-ideological. The LEA is required to maintain oversight of all materials and supplies purchased with Title III funds.</a:t>
            </a:r>
          </a:p>
        </p:txBody>
      </p:sp>
    </p:spTree>
    <p:extLst>
      <p:ext uri="{BB962C8B-B14F-4D97-AF65-F5344CB8AC3E}">
        <p14:creationId xmlns:p14="http://schemas.microsoft.com/office/powerpoint/2010/main" val="5915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1292662"/>
          </a:xfrm>
        </p:spPr>
        <p:txBody>
          <a:bodyPr/>
          <a:lstStyle/>
          <a:p>
            <a:r>
              <a:rPr lang="en-US" dirty="0"/>
              <a:t>Title III: Language Instruction for English Instruction </a:t>
            </a:r>
          </a:p>
        </p:txBody>
      </p:sp>
      <p:sp>
        <p:nvSpPr>
          <p:cNvPr id="3" name="Content Placeholder 2"/>
          <p:cNvSpPr>
            <a:spLocks noGrp="1"/>
          </p:cNvSpPr>
          <p:nvPr>
            <p:ph idx="1"/>
          </p:nvPr>
        </p:nvSpPr>
        <p:spPr>
          <a:xfrm>
            <a:off x="457200" y="1748790"/>
            <a:ext cx="8229600" cy="4280972"/>
          </a:xfrm>
        </p:spPr>
        <p:txBody>
          <a:bodyPr/>
          <a:lstStyle/>
          <a:p>
            <a:pPr marL="0" indent="0">
              <a:buNone/>
            </a:pPr>
            <a:r>
              <a:rPr lang="en-US" dirty="0"/>
              <a:t>Title III funds may not be used to meet the civil rights obligations a school has to children.</a:t>
            </a:r>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r>
              <a:rPr lang="en-US" sz="2000" dirty="0">
                <a:hlinkClick r:id="rId3"/>
              </a:rPr>
              <a:t>Ensuring English Learner Students Can Participate Meaningfully and Equally in Educational Programs Fact Sheet</a:t>
            </a:r>
            <a:endParaRPr lang="en-US" sz="2000" dirty="0"/>
          </a:p>
        </p:txBody>
      </p:sp>
      <p:pic>
        <p:nvPicPr>
          <p:cNvPr id="5" name="Picture 4">
            <a:extLst>
              <a:ext uri="{FF2B5EF4-FFF2-40B4-BE49-F238E27FC236}">
                <a16:creationId xmlns:a16="http://schemas.microsoft.com/office/drawing/2014/main" id="{1CF5D22E-BA78-48A7-B6E1-F4BFE786E24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57600" y="2898425"/>
            <a:ext cx="2188186" cy="2183711"/>
          </a:xfrm>
          <a:prstGeom prst="rect">
            <a:avLst/>
          </a:prstGeom>
        </p:spPr>
      </p:pic>
    </p:spTree>
    <p:extLst>
      <p:ext uri="{BB962C8B-B14F-4D97-AF65-F5344CB8AC3E}">
        <p14:creationId xmlns:p14="http://schemas.microsoft.com/office/powerpoint/2010/main" val="326697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F455-83A5-49E9-936D-C2529665B7C7}"/>
              </a:ext>
            </a:extLst>
          </p:cNvPr>
          <p:cNvSpPr>
            <a:spLocks noGrp="1"/>
          </p:cNvSpPr>
          <p:nvPr>
            <p:ph type="title"/>
          </p:nvPr>
        </p:nvSpPr>
        <p:spPr>
          <a:xfrm>
            <a:off x="457200" y="1379696"/>
            <a:ext cx="2552700" cy="3877985"/>
          </a:xfrm>
        </p:spPr>
        <p:txBody>
          <a:bodyPr/>
          <a:lstStyle/>
          <a:p>
            <a:r>
              <a:rPr lang="en-US" sz="3600" dirty="0"/>
              <a:t>The Lau Resource Center at the Ohio Department of Education</a:t>
            </a:r>
          </a:p>
        </p:txBody>
      </p:sp>
      <p:pic>
        <p:nvPicPr>
          <p:cNvPr id="4" name="Content Placeholder 3">
            <a:extLst>
              <a:ext uri="{FF2B5EF4-FFF2-40B4-BE49-F238E27FC236}">
                <a16:creationId xmlns:a16="http://schemas.microsoft.com/office/drawing/2014/main" id="{9F370AD4-5826-4927-A8FA-667F07A6A156}"/>
              </a:ext>
            </a:extLst>
          </p:cNvPr>
          <p:cNvPicPr>
            <a:picLocks noGrp="1" noChangeAspect="1"/>
          </p:cNvPicPr>
          <p:nvPr>
            <p:ph idx="1"/>
          </p:nvPr>
        </p:nvPicPr>
        <p:blipFill>
          <a:blip r:embed="rId3"/>
          <a:stretch>
            <a:fillRect/>
          </a:stretch>
        </p:blipFill>
        <p:spPr>
          <a:xfrm>
            <a:off x="3820159" y="316952"/>
            <a:ext cx="4803142" cy="57320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579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F455-83A5-49E9-936D-C2529665B7C7}"/>
              </a:ext>
            </a:extLst>
          </p:cNvPr>
          <p:cNvSpPr>
            <a:spLocks noGrp="1"/>
          </p:cNvSpPr>
          <p:nvPr>
            <p:ph type="title"/>
          </p:nvPr>
        </p:nvSpPr>
        <p:spPr>
          <a:xfrm>
            <a:off x="457200" y="1379696"/>
            <a:ext cx="2552700" cy="3877985"/>
          </a:xfrm>
        </p:spPr>
        <p:txBody>
          <a:bodyPr/>
          <a:lstStyle/>
          <a:p>
            <a:r>
              <a:rPr lang="en-US" sz="3600" dirty="0"/>
              <a:t>The Lau Resource Center at the Ohio Department of Education</a:t>
            </a:r>
          </a:p>
        </p:txBody>
      </p:sp>
      <p:sp>
        <p:nvSpPr>
          <p:cNvPr id="4" name="Content Placeholder 3">
            <a:extLst>
              <a:ext uri="{FF2B5EF4-FFF2-40B4-BE49-F238E27FC236}">
                <a16:creationId xmlns:a16="http://schemas.microsoft.com/office/drawing/2014/main" id="{74963378-7962-46FC-A887-3D6B8A5396B6}"/>
              </a:ext>
            </a:extLst>
          </p:cNvPr>
          <p:cNvSpPr>
            <a:spLocks noGrp="1"/>
          </p:cNvSpPr>
          <p:nvPr>
            <p:ph idx="1"/>
          </p:nvPr>
        </p:nvSpPr>
        <p:spPr>
          <a:xfrm>
            <a:off x="3505200" y="391438"/>
            <a:ext cx="5547360" cy="5655032"/>
          </a:xfrm>
        </p:spPr>
        <p:txBody>
          <a:bodyPr/>
          <a:lstStyle/>
          <a:p>
            <a:pPr marL="0" indent="0">
              <a:buNone/>
            </a:pPr>
            <a:r>
              <a:rPr lang="en-US" sz="2400" b="1" cap="all" dirty="0"/>
              <a:t>DONNA VILLAREAL</a:t>
            </a:r>
          </a:p>
          <a:p>
            <a:pPr marL="0" indent="0">
              <a:buNone/>
            </a:pPr>
            <a:r>
              <a:rPr lang="en-US" sz="2400" dirty="0"/>
              <a:t>Lau Resource Center for English Learners</a:t>
            </a:r>
            <a:br>
              <a:rPr lang="en-US" sz="2400" dirty="0"/>
            </a:br>
            <a:r>
              <a:rPr lang="en-US" sz="2400" dirty="0"/>
              <a:t>614-387-2245</a:t>
            </a:r>
            <a:br>
              <a:rPr lang="en-US" sz="2400" dirty="0"/>
            </a:br>
            <a:r>
              <a:rPr lang="en-US" sz="2400" dirty="0">
                <a:hlinkClick r:id="rId3"/>
              </a:rPr>
              <a:t>donna.villareal@education.ohio.gov</a:t>
            </a:r>
            <a:endParaRPr lang="en-US" sz="2400" dirty="0"/>
          </a:p>
          <a:p>
            <a:pPr marL="0" indent="0">
              <a:buNone/>
            </a:pPr>
            <a:endParaRPr lang="en-US" sz="2000" b="1" cap="all" dirty="0"/>
          </a:p>
          <a:p>
            <a:pPr marL="0" indent="0">
              <a:buNone/>
            </a:pPr>
            <a:r>
              <a:rPr lang="en-US" sz="2400" b="1" cap="all" dirty="0"/>
              <a:t>MATTHEW IMPERATO</a:t>
            </a:r>
          </a:p>
          <a:p>
            <a:pPr marL="0" indent="0">
              <a:buNone/>
            </a:pPr>
            <a:r>
              <a:rPr lang="en-US" sz="2400" dirty="0"/>
              <a:t>Office of Integrated Student Supports</a:t>
            </a:r>
            <a:br>
              <a:rPr lang="en-US" sz="2400" dirty="0"/>
            </a:br>
            <a:r>
              <a:rPr lang="en-US" sz="2400" dirty="0"/>
              <a:t>614-387-2250</a:t>
            </a:r>
            <a:br>
              <a:rPr lang="en-US" sz="2400" dirty="0"/>
            </a:br>
            <a:r>
              <a:rPr lang="en-US" sz="2400" dirty="0">
                <a:hlinkClick r:id="rId4"/>
              </a:rPr>
              <a:t>matthew.imperato@education.ohio.gov</a:t>
            </a:r>
            <a:endParaRPr lang="en-US" sz="2400" dirty="0"/>
          </a:p>
          <a:p>
            <a:pPr marL="0" indent="0">
              <a:buNone/>
            </a:pPr>
            <a:endParaRPr lang="en-US" sz="2000" b="1" cap="all" dirty="0"/>
          </a:p>
          <a:p>
            <a:pPr marL="0" indent="0">
              <a:buNone/>
            </a:pPr>
            <a:r>
              <a:rPr lang="en-US" sz="2400" b="1" cap="all" dirty="0"/>
              <a:t>LAU RESOURCE CENTER</a:t>
            </a:r>
          </a:p>
          <a:p>
            <a:pPr marL="0" indent="0">
              <a:buNone/>
            </a:pPr>
            <a:r>
              <a:rPr lang="en-US" sz="2400" dirty="0"/>
              <a:t>614-466-4109</a:t>
            </a:r>
          </a:p>
          <a:p>
            <a:pPr marL="0" indent="0">
              <a:buNone/>
            </a:pPr>
            <a:r>
              <a:rPr lang="en-US" sz="2400" dirty="0">
                <a:hlinkClick r:id="rId5"/>
              </a:rPr>
              <a:t>lau@education.ohio.gov</a:t>
            </a:r>
            <a:endParaRPr lang="en-US" sz="2400" dirty="0"/>
          </a:p>
          <a:p>
            <a:endParaRPr lang="en-US" sz="2000" dirty="0"/>
          </a:p>
        </p:txBody>
      </p:sp>
    </p:spTree>
    <p:extLst>
      <p:ext uri="{BB962C8B-B14F-4D97-AF65-F5344CB8AC3E}">
        <p14:creationId xmlns:p14="http://schemas.microsoft.com/office/powerpoint/2010/main" val="233459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0E55-F7B2-493B-8A29-57CE80A527E1}"/>
              </a:ext>
            </a:extLst>
          </p:cNvPr>
          <p:cNvSpPr>
            <a:spLocks noGrp="1"/>
          </p:cNvSpPr>
          <p:nvPr>
            <p:ph type="title"/>
          </p:nvPr>
        </p:nvSpPr>
        <p:spPr>
          <a:xfrm>
            <a:off x="4697732" y="1128053"/>
            <a:ext cx="3989068" cy="3693319"/>
          </a:xfrm>
        </p:spPr>
        <p:txBody>
          <a:bodyPr/>
          <a:lstStyle/>
          <a:p>
            <a:r>
              <a:rPr lang="en-US" sz="2400" dirty="0">
                <a:hlinkClick r:id="rId3"/>
              </a:rPr>
              <a:t>TITLE III, PART A, English Language Acquisition, Language Enhancement, and Academic Achievement, Equitable Services to Private School Students, Teachers, and Other Educational Personnel Non-Regulatory Guidance July 2015</a:t>
            </a:r>
            <a:endParaRPr lang="en-US" sz="2400" dirty="0"/>
          </a:p>
        </p:txBody>
      </p:sp>
      <p:pic>
        <p:nvPicPr>
          <p:cNvPr id="4" name="Picture 3">
            <a:extLst>
              <a:ext uri="{FF2B5EF4-FFF2-40B4-BE49-F238E27FC236}">
                <a16:creationId xmlns:a16="http://schemas.microsoft.com/office/drawing/2014/main" id="{5EE7FF9C-4875-42C4-BA7B-280DC09877D0}"/>
              </a:ext>
            </a:extLst>
          </p:cNvPr>
          <p:cNvPicPr>
            <a:picLocks noChangeAspect="1"/>
          </p:cNvPicPr>
          <p:nvPr/>
        </p:nvPicPr>
        <p:blipFill>
          <a:blip r:embed="rId4"/>
          <a:stretch>
            <a:fillRect/>
          </a:stretch>
        </p:blipFill>
        <p:spPr>
          <a:xfrm>
            <a:off x="329737" y="711161"/>
            <a:ext cx="4116533" cy="4720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728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Title III Compliance</a:t>
            </a:r>
          </a:p>
        </p:txBody>
      </p:sp>
      <p:sp>
        <p:nvSpPr>
          <p:cNvPr id="3" name="Content Placeholder 2"/>
          <p:cNvSpPr>
            <a:spLocks noGrp="1"/>
          </p:cNvSpPr>
          <p:nvPr>
            <p:ph idx="1"/>
          </p:nvPr>
        </p:nvSpPr>
        <p:spPr>
          <a:xfrm>
            <a:off x="457200" y="1797924"/>
            <a:ext cx="8229600" cy="3677574"/>
          </a:xfrm>
        </p:spPr>
        <p:txBody>
          <a:bodyPr/>
          <a:lstStyle/>
          <a:p>
            <a:r>
              <a:rPr lang="en-US" dirty="0"/>
              <a:t>Evidence of consultation</a:t>
            </a:r>
          </a:p>
          <a:p>
            <a:r>
              <a:rPr lang="en-US" dirty="0"/>
              <a:t>Evidence of a district process to identify English Learners in the nonpublic setting</a:t>
            </a:r>
          </a:p>
          <a:p>
            <a:r>
              <a:rPr lang="en-US" dirty="0"/>
              <a:t>Compliance to supplement not supplant provision</a:t>
            </a:r>
          </a:p>
          <a:p>
            <a:r>
              <a:rPr lang="en-US" dirty="0"/>
              <a:t>Fiscal records in alignment with allowable activities</a:t>
            </a:r>
          </a:p>
        </p:txBody>
      </p:sp>
    </p:spTree>
    <p:extLst>
      <p:ext uri="{BB962C8B-B14F-4D97-AF65-F5344CB8AC3E}">
        <p14:creationId xmlns:p14="http://schemas.microsoft.com/office/powerpoint/2010/main" val="74014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Equitable Services Timeline</a:t>
            </a:r>
          </a:p>
        </p:txBody>
      </p:sp>
      <p:sp>
        <p:nvSpPr>
          <p:cNvPr id="4" name="Up Arrow 3"/>
          <p:cNvSpPr/>
          <p:nvPr/>
        </p:nvSpPr>
        <p:spPr>
          <a:xfrm rot="5400000">
            <a:off x="3313411" y="-1237183"/>
            <a:ext cx="2440978" cy="9067803"/>
          </a:xfrm>
          <a:prstGeom prst="upArrow">
            <a:avLst/>
          </a:prstGeom>
          <a:scene3d>
            <a:camera prst="orthographicFront"/>
            <a:lightRig rig="flood" dir="t"/>
          </a:scene3d>
          <a:sp3d prstMaterial="metal">
            <a:bevelT w="114300" h="1333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517732" y="1677753"/>
            <a:ext cx="2054268" cy="80019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Summer </a:t>
            </a:r>
          </a:p>
          <a:p>
            <a:pPr marL="0" indent="0" algn="ctr">
              <a:spcBef>
                <a:spcPts val="0"/>
              </a:spcBef>
              <a:buNone/>
            </a:pPr>
            <a:r>
              <a:rPr lang="en-US" sz="2000" dirty="0"/>
              <a:t>Ongoing consultation</a:t>
            </a:r>
            <a:endParaRPr lang="en-US" sz="2400" dirty="0"/>
          </a:p>
        </p:txBody>
      </p:sp>
      <p:sp>
        <p:nvSpPr>
          <p:cNvPr id="13" name="Flowchart: Connector 12"/>
          <p:cNvSpPr/>
          <p:nvPr/>
        </p:nvSpPr>
        <p:spPr>
          <a:xfrm>
            <a:off x="1726420" y="3044637"/>
            <a:ext cx="509782" cy="461574"/>
          </a:xfrm>
          <a:prstGeom prst="flowChartConnector">
            <a:avLst/>
          </a:prstGeom>
          <a:solidFill>
            <a:schemeClr val="accent2"/>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Flowchart: Connector 13"/>
          <p:cNvSpPr/>
          <p:nvPr/>
        </p:nvSpPr>
        <p:spPr>
          <a:xfrm>
            <a:off x="3143939" y="3046982"/>
            <a:ext cx="509782" cy="461574"/>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Flowchart: Connector 14"/>
          <p:cNvSpPr/>
          <p:nvPr/>
        </p:nvSpPr>
        <p:spPr>
          <a:xfrm>
            <a:off x="4783993" y="3034797"/>
            <a:ext cx="509782" cy="461574"/>
          </a:xfrm>
          <a:prstGeom prst="flowChartConnector">
            <a:avLst/>
          </a:prstGeom>
          <a:solidFill>
            <a:schemeClr val="accent2"/>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Content Placeholder 2"/>
          <p:cNvSpPr txBox="1">
            <a:spLocks/>
          </p:cNvSpPr>
          <p:nvPr/>
        </p:nvSpPr>
        <p:spPr>
          <a:xfrm>
            <a:off x="850353" y="4036836"/>
            <a:ext cx="2331686" cy="62486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February </a:t>
            </a:r>
          </a:p>
          <a:p>
            <a:pPr marL="0" indent="0" algn="ctr">
              <a:spcBef>
                <a:spcPts val="0"/>
              </a:spcBef>
              <a:buNone/>
            </a:pPr>
            <a:r>
              <a:rPr lang="en-US" sz="2000" dirty="0"/>
              <a:t>Begin reporting in NPDS</a:t>
            </a:r>
            <a:endParaRPr lang="en-US" sz="2400" dirty="0"/>
          </a:p>
        </p:txBody>
      </p:sp>
      <p:sp>
        <p:nvSpPr>
          <p:cNvPr id="11" name="Content Placeholder 2"/>
          <p:cNvSpPr txBox="1">
            <a:spLocks/>
          </p:cNvSpPr>
          <p:nvPr/>
        </p:nvSpPr>
        <p:spPr>
          <a:xfrm>
            <a:off x="4218108" y="4041527"/>
            <a:ext cx="1790700" cy="1138719"/>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Start of School </a:t>
            </a:r>
          </a:p>
          <a:p>
            <a:pPr marL="0" indent="0" algn="ctr">
              <a:spcBef>
                <a:spcPts val="0"/>
              </a:spcBef>
              <a:buNone/>
            </a:pPr>
            <a:r>
              <a:rPr lang="en-US" sz="2000" dirty="0"/>
              <a:t>Services begin</a:t>
            </a:r>
            <a:endParaRPr lang="en-US" sz="2400" dirty="0"/>
          </a:p>
        </p:txBody>
      </p:sp>
      <p:sp>
        <p:nvSpPr>
          <p:cNvPr id="12" name="Flowchart: Connector 11"/>
          <p:cNvSpPr/>
          <p:nvPr/>
        </p:nvSpPr>
        <p:spPr>
          <a:xfrm>
            <a:off x="6551986" y="3064101"/>
            <a:ext cx="509782" cy="461574"/>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Content Placeholder 2"/>
          <p:cNvSpPr txBox="1">
            <a:spLocks/>
          </p:cNvSpPr>
          <p:nvPr/>
        </p:nvSpPr>
        <p:spPr>
          <a:xfrm>
            <a:off x="5766153" y="1502007"/>
            <a:ext cx="2054268" cy="1001945"/>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End of School </a:t>
            </a:r>
          </a:p>
          <a:p>
            <a:pPr marL="0" indent="0" algn="ctr">
              <a:spcBef>
                <a:spcPts val="0"/>
              </a:spcBef>
              <a:buNone/>
            </a:pPr>
            <a:r>
              <a:rPr lang="en-US" sz="2000" dirty="0"/>
              <a:t>Evaluation and Carryover Determinations</a:t>
            </a:r>
            <a:endParaRPr lang="en-US" sz="2400" dirty="0"/>
          </a:p>
        </p:txBody>
      </p:sp>
    </p:spTree>
    <p:extLst>
      <p:ext uri="{BB962C8B-B14F-4D97-AF65-F5344CB8AC3E}">
        <p14:creationId xmlns:p14="http://schemas.microsoft.com/office/powerpoint/2010/main" val="263509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animBg="1"/>
      <p:bldP spid="14" grpId="0" animBg="1"/>
      <p:bldP spid="15" grpId="0" animBg="1"/>
      <p:bldP spid="16" grpId="0"/>
      <p:bldP spid="11" grpId="0"/>
      <p:bldP spid="12"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Rounded Rectangle 2"/>
          <p:cNvSpPr/>
          <p:nvPr/>
        </p:nvSpPr>
        <p:spPr>
          <a:xfrm>
            <a:off x="947657" y="1814333"/>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 name="Oval 3"/>
          <p:cNvSpPr/>
          <p:nvPr/>
        </p:nvSpPr>
        <p:spPr>
          <a:xfrm>
            <a:off x="934210" y="1814333"/>
            <a:ext cx="519289" cy="519289"/>
          </a:xfrm>
          <a:prstGeom prst="ellipse">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5" name="Rounded Rectangle 4"/>
          <p:cNvSpPr/>
          <p:nvPr/>
        </p:nvSpPr>
        <p:spPr>
          <a:xfrm>
            <a:off x="947657" y="2458740"/>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Oval 5"/>
          <p:cNvSpPr/>
          <p:nvPr/>
        </p:nvSpPr>
        <p:spPr>
          <a:xfrm>
            <a:off x="934210" y="2458740"/>
            <a:ext cx="519289" cy="519289"/>
          </a:xfrm>
          <a:prstGeom prst="ellipse">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7" name="Rounded Rectangle 6"/>
          <p:cNvSpPr/>
          <p:nvPr/>
        </p:nvSpPr>
        <p:spPr>
          <a:xfrm>
            <a:off x="947657" y="3103147"/>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Oval 7"/>
          <p:cNvSpPr/>
          <p:nvPr/>
        </p:nvSpPr>
        <p:spPr>
          <a:xfrm>
            <a:off x="934210" y="3103147"/>
            <a:ext cx="519289" cy="519289"/>
          </a:xfrm>
          <a:prstGeom prst="ellipse">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dirty="0">
              <a:solidFill>
                <a:srgbClr val="FFFFFF"/>
              </a:solidFill>
            </a:endParaRPr>
          </a:p>
        </p:txBody>
      </p:sp>
      <p:sp>
        <p:nvSpPr>
          <p:cNvPr id="9" name="Rounded Rectangle 8"/>
          <p:cNvSpPr/>
          <p:nvPr/>
        </p:nvSpPr>
        <p:spPr>
          <a:xfrm>
            <a:off x="947657" y="3747554"/>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0" name="Oval 9"/>
          <p:cNvSpPr/>
          <p:nvPr/>
        </p:nvSpPr>
        <p:spPr>
          <a:xfrm>
            <a:off x="934210" y="3747554"/>
            <a:ext cx="519289" cy="519289"/>
          </a:xfrm>
          <a:prstGeom prst="ellipse">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dirty="0">
              <a:solidFill>
                <a:srgbClr val="FFFFFF"/>
              </a:solidFill>
            </a:endParaRPr>
          </a:p>
        </p:txBody>
      </p:sp>
      <p:sp>
        <p:nvSpPr>
          <p:cNvPr id="11" name="Content Placeholder 2"/>
          <p:cNvSpPr>
            <a:spLocks noGrp="1"/>
          </p:cNvSpPr>
          <p:nvPr>
            <p:ph idx="1"/>
          </p:nvPr>
        </p:nvSpPr>
        <p:spPr>
          <a:xfrm>
            <a:off x="1638299" y="2572395"/>
            <a:ext cx="6340423" cy="530577"/>
          </a:xfrm>
          <a:noFill/>
        </p:spPr>
        <p:txBody>
          <a:bodyPr>
            <a:noAutofit/>
          </a:bodyPr>
          <a:lstStyle/>
          <a:p>
            <a:pPr marL="0" indent="0">
              <a:spcBef>
                <a:spcPts val="1200"/>
              </a:spcBef>
              <a:buNone/>
            </a:pPr>
            <a:r>
              <a:rPr lang="en-US" sz="2400" dirty="0">
                <a:solidFill>
                  <a:schemeClr val="bg1"/>
                </a:solidFill>
              </a:rPr>
              <a:t>Providing Equitable Services</a:t>
            </a:r>
          </a:p>
        </p:txBody>
      </p:sp>
      <p:sp>
        <p:nvSpPr>
          <p:cNvPr id="12" name="Content Placeholder 2"/>
          <p:cNvSpPr txBox="1">
            <a:spLocks/>
          </p:cNvSpPr>
          <p:nvPr/>
        </p:nvSpPr>
        <p:spPr>
          <a:xfrm>
            <a:off x="1625351" y="1824704"/>
            <a:ext cx="5867400" cy="453630"/>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dirty="0">
                <a:solidFill>
                  <a:schemeClr val="bg1"/>
                </a:solidFill>
              </a:rPr>
              <a:t>Introductions</a:t>
            </a:r>
          </a:p>
        </p:txBody>
      </p:sp>
      <p:sp>
        <p:nvSpPr>
          <p:cNvPr id="13" name="Content Placeholder 2"/>
          <p:cNvSpPr txBox="1">
            <a:spLocks/>
          </p:cNvSpPr>
          <p:nvPr/>
        </p:nvSpPr>
        <p:spPr>
          <a:xfrm>
            <a:off x="1556771" y="3074640"/>
            <a:ext cx="6318680" cy="530577"/>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dirty="0">
                <a:solidFill>
                  <a:schemeClr val="bg1"/>
                </a:solidFill>
                <a:latin typeface="Arial"/>
                <a:cs typeface="Arial"/>
              </a:rPr>
              <a:t>Identifying English Learners</a:t>
            </a:r>
          </a:p>
        </p:txBody>
      </p:sp>
      <p:sp>
        <p:nvSpPr>
          <p:cNvPr id="14" name="Content Placeholder 2"/>
          <p:cNvSpPr txBox="1">
            <a:spLocks/>
          </p:cNvSpPr>
          <p:nvPr/>
        </p:nvSpPr>
        <p:spPr>
          <a:xfrm>
            <a:off x="1541535" y="3725355"/>
            <a:ext cx="6318680" cy="530577"/>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dirty="0">
                <a:solidFill>
                  <a:schemeClr val="bg1"/>
                </a:solidFill>
                <a:latin typeface="Arial"/>
                <a:cs typeface="Arial"/>
              </a:rPr>
              <a:t>Complying with Title III</a:t>
            </a:r>
          </a:p>
        </p:txBody>
      </p:sp>
      <p:sp>
        <p:nvSpPr>
          <p:cNvPr id="15" name="Rounded Rectangle 14"/>
          <p:cNvSpPr/>
          <p:nvPr/>
        </p:nvSpPr>
        <p:spPr>
          <a:xfrm>
            <a:off x="961104" y="4369405"/>
            <a:ext cx="7283757" cy="530577"/>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6" name="Oval 15"/>
          <p:cNvSpPr/>
          <p:nvPr/>
        </p:nvSpPr>
        <p:spPr>
          <a:xfrm>
            <a:off x="947657" y="4369405"/>
            <a:ext cx="519289" cy="519289"/>
          </a:xfrm>
          <a:prstGeom prst="ellipse">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dirty="0">
              <a:solidFill>
                <a:srgbClr val="FFFFFF"/>
              </a:solidFill>
            </a:endParaRPr>
          </a:p>
        </p:txBody>
      </p:sp>
      <p:sp>
        <p:nvSpPr>
          <p:cNvPr id="17" name="Content Placeholder 2"/>
          <p:cNvSpPr txBox="1">
            <a:spLocks/>
          </p:cNvSpPr>
          <p:nvPr/>
        </p:nvSpPr>
        <p:spPr>
          <a:xfrm>
            <a:off x="1554982" y="4347206"/>
            <a:ext cx="6318680" cy="530577"/>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dirty="0">
                <a:solidFill>
                  <a:schemeClr val="bg1"/>
                </a:solidFill>
                <a:latin typeface="Arial"/>
                <a:cs typeface="Arial"/>
              </a:rPr>
              <a:t>Questions</a:t>
            </a:r>
          </a:p>
        </p:txBody>
      </p:sp>
    </p:spTree>
    <p:extLst>
      <p:ext uri="{BB962C8B-B14F-4D97-AF65-F5344CB8AC3E}">
        <p14:creationId xmlns:p14="http://schemas.microsoft.com/office/powerpoint/2010/main" val="351654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500"/>
                                        <p:tgtEl>
                                          <p:spTgt spid="14">
                                            <p:txEl>
                                              <p:pRg st="0" end="0"/>
                                            </p:txEl>
                                          </p:spTgt>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fade">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build="p"/>
      <p:bldP spid="12" grpId="0" build="p"/>
      <p:bldP spid="13" grpId="0" build="p"/>
      <p:bldP spid="14" grpId="0" build="p"/>
      <p:bldP spid="15" grpId="0" animBg="1"/>
      <p:bldP spid="16" grpId="0" animBg="1"/>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A37C-7B4C-4AB4-856D-3A870BCFBD15}"/>
              </a:ext>
            </a:extLst>
          </p:cNvPr>
          <p:cNvSpPr>
            <a:spLocks noGrp="1"/>
          </p:cNvSpPr>
          <p:nvPr>
            <p:ph type="title"/>
          </p:nvPr>
        </p:nvSpPr>
        <p:spPr/>
        <p:txBody>
          <a:bodyPr/>
          <a:lstStyle/>
          <a:p>
            <a:r>
              <a:rPr lang="en-US" dirty="0"/>
              <a:t>“What about…”</a:t>
            </a:r>
          </a:p>
        </p:txBody>
      </p:sp>
      <p:sp>
        <p:nvSpPr>
          <p:cNvPr id="3" name="Content Placeholder 2">
            <a:extLst>
              <a:ext uri="{FF2B5EF4-FFF2-40B4-BE49-F238E27FC236}">
                <a16:creationId xmlns:a16="http://schemas.microsoft.com/office/drawing/2014/main" id="{B1B530E1-772F-459D-AD72-DBCD3E440CAE}"/>
              </a:ext>
            </a:extLst>
          </p:cNvPr>
          <p:cNvSpPr>
            <a:spLocks noGrp="1"/>
          </p:cNvSpPr>
          <p:nvPr>
            <p:ph idx="1"/>
          </p:nvPr>
        </p:nvSpPr>
        <p:spPr/>
        <p:txBody>
          <a:bodyPr/>
          <a:lstStyle/>
          <a:p>
            <a:r>
              <a:rPr lang="en-US" dirty="0"/>
              <a:t>Are we required to send the parental notifications as described in Section 3302 to nonpublic families?  </a:t>
            </a:r>
          </a:p>
          <a:p>
            <a:pPr lvl="1"/>
            <a:r>
              <a:rPr lang="en-US" i="1" dirty="0"/>
              <a:t>No – but during the consultation process, a discussion should occur regarding how families will be made aware of Title III services.</a:t>
            </a:r>
          </a:p>
        </p:txBody>
      </p:sp>
    </p:spTree>
    <p:extLst>
      <p:ext uri="{BB962C8B-B14F-4D97-AF65-F5344CB8AC3E}">
        <p14:creationId xmlns:p14="http://schemas.microsoft.com/office/powerpoint/2010/main" val="98147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A37C-7B4C-4AB4-856D-3A870BCFBD15}"/>
              </a:ext>
            </a:extLst>
          </p:cNvPr>
          <p:cNvSpPr>
            <a:spLocks noGrp="1"/>
          </p:cNvSpPr>
          <p:nvPr>
            <p:ph type="title"/>
          </p:nvPr>
        </p:nvSpPr>
        <p:spPr/>
        <p:txBody>
          <a:bodyPr/>
          <a:lstStyle/>
          <a:p>
            <a:r>
              <a:rPr lang="en-US" dirty="0"/>
              <a:t>“What about…”</a:t>
            </a:r>
          </a:p>
        </p:txBody>
      </p:sp>
      <p:sp>
        <p:nvSpPr>
          <p:cNvPr id="3" name="Content Placeholder 2">
            <a:extLst>
              <a:ext uri="{FF2B5EF4-FFF2-40B4-BE49-F238E27FC236}">
                <a16:creationId xmlns:a16="http://schemas.microsoft.com/office/drawing/2014/main" id="{B1B530E1-772F-459D-AD72-DBCD3E440CAE}"/>
              </a:ext>
            </a:extLst>
          </p:cNvPr>
          <p:cNvSpPr>
            <a:spLocks noGrp="1"/>
          </p:cNvSpPr>
          <p:nvPr>
            <p:ph idx="1"/>
          </p:nvPr>
        </p:nvSpPr>
        <p:spPr/>
        <p:txBody>
          <a:bodyPr/>
          <a:lstStyle/>
          <a:p>
            <a:r>
              <a:rPr lang="en-US" dirty="0"/>
              <a:t>Does Title III require LEA’s to administer the State annual ELP assessment to children in nonpublic schools?</a:t>
            </a:r>
          </a:p>
          <a:p>
            <a:pPr lvl="1"/>
            <a:r>
              <a:rPr lang="en-US" i="1" dirty="0"/>
              <a:t>No.</a:t>
            </a:r>
          </a:p>
        </p:txBody>
      </p:sp>
    </p:spTree>
    <p:extLst>
      <p:ext uri="{BB962C8B-B14F-4D97-AF65-F5344CB8AC3E}">
        <p14:creationId xmlns:p14="http://schemas.microsoft.com/office/powerpoint/2010/main" val="200874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A37C-7B4C-4AB4-856D-3A870BCFBD15}"/>
              </a:ext>
            </a:extLst>
          </p:cNvPr>
          <p:cNvSpPr>
            <a:spLocks noGrp="1"/>
          </p:cNvSpPr>
          <p:nvPr>
            <p:ph type="title"/>
          </p:nvPr>
        </p:nvSpPr>
        <p:spPr/>
        <p:txBody>
          <a:bodyPr/>
          <a:lstStyle/>
          <a:p>
            <a:r>
              <a:rPr lang="en-US" dirty="0"/>
              <a:t>“What about…”</a:t>
            </a:r>
          </a:p>
        </p:txBody>
      </p:sp>
      <p:sp>
        <p:nvSpPr>
          <p:cNvPr id="3" name="Content Placeholder 2">
            <a:extLst>
              <a:ext uri="{FF2B5EF4-FFF2-40B4-BE49-F238E27FC236}">
                <a16:creationId xmlns:a16="http://schemas.microsoft.com/office/drawing/2014/main" id="{B1B530E1-772F-459D-AD72-DBCD3E440CAE}"/>
              </a:ext>
            </a:extLst>
          </p:cNvPr>
          <p:cNvSpPr>
            <a:spLocks noGrp="1"/>
          </p:cNvSpPr>
          <p:nvPr>
            <p:ph idx="1"/>
          </p:nvPr>
        </p:nvSpPr>
        <p:spPr/>
        <p:txBody>
          <a:bodyPr/>
          <a:lstStyle/>
          <a:p>
            <a:r>
              <a:rPr lang="en-US" dirty="0"/>
              <a:t>May an LEA reimburse a nonpublic school for providing Title III services or materials to nonpublic children or teachers?</a:t>
            </a:r>
          </a:p>
          <a:p>
            <a:pPr lvl="1"/>
            <a:r>
              <a:rPr lang="en-US" i="1" dirty="0"/>
              <a:t>No.</a:t>
            </a:r>
          </a:p>
        </p:txBody>
      </p:sp>
    </p:spTree>
    <p:extLst>
      <p:ext uri="{BB962C8B-B14F-4D97-AF65-F5344CB8AC3E}">
        <p14:creationId xmlns:p14="http://schemas.microsoft.com/office/powerpoint/2010/main" val="1720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4E0B7-41F8-49B8-9CC0-E0F8F5EC7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34290"/>
            <a:ext cx="9208441" cy="6315456"/>
          </a:xfrm>
          <a:prstGeom prst="rect">
            <a:avLst/>
          </a:prstGeom>
        </p:spPr>
      </p:pic>
      <p:sp>
        <p:nvSpPr>
          <p:cNvPr id="2" name="Title 1"/>
          <p:cNvSpPr>
            <a:spLocks noGrp="1"/>
          </p:cNvSpPr>
          <p:nvPr>
            <p:ph type="title"/>
          </p:nvPr>
        </p:nvSpPr>
        <p:spPr>
          <a:xfrm>
            <a:off x="-36362" y="1988820"/>
            <a:ext cx="5431322" cy="646331"/>
          </a:xfrm>
        </p:spPr>
        <p:txBody>
          <a:bodyPr/>
          <a:lstStyle/>
          <a:p>
            <a:r>
              <a:rPr lang="en-US">
                <a:solidFill>
                  <a:schemeClr val="tx1"/>
                </a:solidFill>
              </a:rPr>
              <a:t>Questions?</a:t>
            </a:r>
            <a:endParaRPr lang="en-US" dirty="0">
              <a:solidFill>
                <a:schemeClr val="tx1"/>
              </a:solidFill>
            </a:endParaRPr>
          </a:p>
        </p:txBody>
      </p:sp>
    </p:spTree>
    <p:extLst>
      <p:ext uri="{BB962C8B-B14F-4D97-AF65-F5344CB8AC3E}">
        <p14:creationId xmlns:p14="http://schemas.microsoft.com/office/powerpoint/2010/main" val="58652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5A033A-DF57-4CB0-A4BB-42D89F26AC78}"/>
              </a:ext>
            </a:extLst>
          </p:cNvPr>
          <p:cNvGrpSpPr/>
          <p:nvPr/>
        </p:nvGrpSpPr>
        <p:grpSpPr>
          <a:xfrm>
            <a:off x="-2" y="172693"/>
            <a:ext cx="9130978" cy="1540704"/>
            <a:chOff x="-5371145" y="-1143027"/>
            <a:chExt cx="9130978" cy="1540704"/>
          </a:xfrm>
        </p:grpSpPr>
        <p:sp>
          <p:nvSpPr>
            <p:cNvPr id="5" name="Rectangle 4">
              <a:extLst>
                <a:ext uri="{FF2B5EF4-FFF2-40B4-BE49-F238E27FC236}">
                  <a16:creationId xmlns:a16="http://schemas.microsoft.com/office/drawing/2014/main" id="{9BE3EADF-339A-447A-B4C4-516D472EBBA5}"/>
                </a:ext>
              </a:extLst>
            </p:cNvPr>
            <p:cNvSpPr/>
            <p:nvPr/>
          </p:nvSpPr>
          <p:spPr>
            <a:xfrm>
              <a:off x="-5371145" y="-1143027"/>
              <a:ext cx="9130978" cy="1540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54BC439-2999-409E-890C-82D96D1EFE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6342" y="-1040991"/>
              <a:ext cx="942711" cy="1054970"/>
            </a:xfrm>
            <a:prstGeom prst="rect">
              <a:avLst/>
            </a:prstGeom>
          </p:spPr>
        </p:pic>
        <p:pic>
          <p:nvPicPr>
            <p:cNvPr id="7" name="Picture 6">
              <a:extLst>
                <a:ext uri="{FF2B5EF4-FFF2-40B4-BE49-F238E27FC236}">
                  <a16:creationId xmlns:a16="http://schemas.microsoft.com/office/drawing/2014/main" id="{4857FDFD-0198-412F-A1A5-620542694D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7564" y="-850331"/>
              <a:ext cx="828603" cy="673649"/>
            </a:xfrm>
            <a:prstGeom prst="rect">
              <a:avLst/>
            </a:prstGeom>
          </p:spPr>
        </p:pic>
        <p:pic>
          <p:nvPicPr>
            <p:cNvPr id="8" name="Picture 7" descr="facebook-logo.jpg">
              <a:extLst>
                <a:ext uri="{FF2B5EF4-FFF2-40B4-BE49-F238E27FC236}">
                  <a16:creationId xmlns:a16="http://schemas.microsoft.com/office/drawing/2014/main" id="{861CA4EC-7FE1-44FB-94E7-A4E4DC723EDB}"/>
                </a:ext>
              </a:extLst>
            </p:cNvPr>
            <p:cNvPicPr>
              <a:picLocks noChangeAspect="1"/>
            </p:cNvPicPr>
            <p:nvPr/>
          </p:nvPicPr>
          <p:blipFill>
            <a:blip r:embed="rId5"/>
            <a:stretch>
              <a:fillRect/>
            </a:stretch>
          </p:blipFill>
          <p:spPr>
            <a:xfrm>
              <a:off x="363981" y="-820622"/>
              <a:ext cx="1403066" cy="556550"/>
            </a:xfrm>
            <a:prstGeom prst="rect">
              <a:avLst/>
            </a:prstGeom>
          </p:spPr>
        </p:pic>
        <p:pic>
          <p:nvPicPr>
            <p:cNvPr id="9" name="Picture 8">
              <a:extLst>
                <a:ext uri="{FF2B5EF4-FFF2-40B4-BE49-F238E27FC236}">
                  <a16:creationId xmlns:a16="http://schemas.microsoft.com/office/drawing/2014/main" id="{8CE3C9D2-DC1C-4B71-96B3-F50780112B01}"/>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351320" y="-1100718"/>
              <a:ext cx="1104419" cy="1263911"/>
            </a:xfrm>
            <a:prstGeom prst="rect">
              <a:avLst/>
            </a:prstGeom>
          </p:spPr>
        </p:pic>
        <p:pic>
          <p:nvPicPr>
            <p:cNvPr id="10" name="Picture 9">
              <a:extLst>
                <a:ext uri="{FF2B5EF4-FFF2-40B4-BE49-F238E27FC236}">
                  <a16:creationId xmlns:a16="http://schemas.microsoft.com/office/drawing/2014/main" id="{FF2F8B8B-81AA-448A-8C30-069C1BD5B99A}"/>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417258" y="-1056915"/>
              <a:ext cx="1104419" cy="1011902"/>
            </a:xfrm>
            <a:prstGeom prst="rect">
              <a:avLst/>
            </a:prstGeom>
          </p:spPr>
        </p:pic>
      </p:grpSp>
      <p:sp>
        <p:nvSpPr>
          <p:cNvPr id="11" name="Rectangle 10">
            <a:extLst>
              <a:ext uri="{FF2B5EF4-FFF2-40B4-BE49-F238E27FC236}">
                <a16:creationId xmlns:a16="http://schemas.microsoft.com/office/drawing/2014/main" id="{02A5A20E-88E0-4DE6-B162-B8F755D7D734}"/>
              </a:ext>
            </a:extLst>
          </p:cNvPr>
          <p:cNvSpPr/>
          <p:nvPr/>
        </p:nvSpPr>
        <p:spPr>
          <a:xfrm>
            <a:off x="-32786" y="1272017"/>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grpSp>
        <p:nvGrpSpPr>
          <p:cNvPr id="12" name="Group 11">
            <a:extLst>
              <a:ext uri="{FF2B5EF4-FFF2-40B4-BE49-F238E27FC236}">
                <a16:creationId xmlns:a16="http://schemas.microsoft.com/office/drawing/2014/main" id="{7577C375-D020-4A17-A175-84AB325F1A3A}"/>
              </a:ext>
            </a:extLst>
          </p:cNvPr>
          <p:cNvGrpSpPr/>
          <p:nvPr/>
        </p:nvGrpSpPr>
        <p:grpSpPr>
          <a:xfrm>
            <a:off x="0" y="1964647"/>
            <a:ext cx="9144000" cy="4887796"/>
            <a:chOff x="0" y="1964647"/>
            <a:chExt cx="9144000" cy="4887796"/>
          </a:xfrm>
        </p:grpSpPr>
        <p:pic>
          <p:nvPicPr>
            <p:cNvPr id="13" name="Picture 12">
              <a:extLst>
                <a:ext uri="{FF2B5EF4-FFF2-40B4-BE49-F238E27FC236}">
                  <a16:creationId xmlns:a16="http://schemas.microsoft.com/office/drawing/2014/main" id="{0E5DC2B3-3F3B-475A-97CD-296B35BAC2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0" y="2315919"/>
              <a:ext cx="9144000" cy="4536524"/>
            </a:xfrm>
            <a:prstGeom prst="rect">
              <a:avLst/>
            </a:prstGeom>
          </p:spPr>
        </p:pic>
        <p:sp>
          <p:nvSpPr>
            <p:cNvPr id="14" name="Oval 13">
              <a:extLst>
                <a:ext uri="{FF2B5EF4-FFF2-40B4-BE49-F238E27FC236}">
                  <a16:creationId xmlns:a16="http://schemas.microsoft.com/office/drawing/2014/main" id="{6B652E12-137D-4A7A-826E-3714A7C9DBE1}"/>
                </a:ext>
              </a:extLst>
            </p:cNvPr>
            <p:cNvSpPr/>
            <p:nvPr/>
          </p:nvSpPr>
          <p:spPr>
            <a:xfrm>
              <a:off x="3065157" y="1964647"/>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53160EB1-0E20-4234-B334-633DC97FCE74}"/>
                </a:ext>
              </a:extLst>
            </p:cNvPr>
            <p:cNvSpPr/>
            <p:nvPr/>
          </p:nvSpPr>
          <p:spPr>
            <a:xfrm>
              <a:off x="7378077" y="1997625"/>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66457022-7A20-4007-B455-8204BE9566D6}"/>
                </a:ext>
              </a:extLst>
            </p:cNvPr>
            <p:cNvSpPr/>
            <p:nvPr/>
          </p:nvSpPr>
          <p:spPr>
            <a:xfrm>
              <a:off x="1691641" y="2094588"/>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B63857C6-35C8-422C-BD7F-9560DC0DA36F}"/>
                </a:ext>
              </a:extLst>
            </p:cNvPr>
            <p:cNvSpPr/>
            <p:nvPr/>
          </p:nvSpPr>
          <p:spPr>
            <a:xfrm>
              <a:off x="5979794" y="2142772"/>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9975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29E07-7167-4B5C-8126-9BC6FF9093F9}"/>
              </a:ext>
            </a:extLst>
          </p:cNvPr>
          <p:cNvSpPr/>
          <p:nvPr/>
        </p:nvSpPr>
        <p:spPr>
          <a:xfrm>
            <a:off x="0" y="0"/>
            <a:ext cx="9144000" cy="32021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7B0384EC-953C-40F9-924D-997D0FE29842}"/>
              </a:ext>
            </a:extLst>
          </p:cNvPr>
          <p:cNvSpPr>
            <a:spLocks noGrp="1"/>
          </p:cNvSpPr>
          <p:nvPr>
            <p:ph type="title"/>
          </p:nvPr>
        </p:nvSpPr>
        <p:spPr>
          <a:xfrm>
            <a:off x="476249" y="195996"/>
            <a:ext cx="8229600" cy="1661993"/>
          </a:xfrm>
          <a:noFill/>
        </p:spPr>
        <p:txBody>
          <a:bodyPr/>
          <a:lstStyle/>
          <a:p>
            <a:r>
              <a:rPr lang="en-US" sz="5400" dirty="0">
                <a:solidFill>
                  <a:schemeClr val="tx1">
                    <a:lumMod val="95000"/>
                    <a:lumOff val="5000"/>
                  </a:schemeClr>
                </a:solidFill>
                <a:effectLst>
                  <a:outerShdw blurRad="38100" dist="38100" dir="2700000" algn="tl">
                    <a:srgbClr val="000000">
                      <a:alpha val="43137"/>
                    </a:srgbClr>
                  </a:outerShdw>
                </a:effectLst>
              </a:rPr>
              <a:t>Share your learning community with us!</a:t>
            </a:r>
          </a:p>
        </p:txBody>
      </p:sp>
      <p:sp>
        <p:nvSpPr>
          <p:cNvPr id="6" name="Title 1">
            <a:extLst>
              <a:ext uri="{FF2B5EF4-FFF2-40B4-BE49-F238E27FC236}">
                <a16:creationId xmlns:a16="http://schemas.microsoft.com/office/drawing/2014/main" id="{7664B49A-5BFD-4C6F-8FA0-E432860866C7}"/>
              </a:ext>
            </a:extLst>
          </p:cNvPr>
          <p:cNvSpPr txBox="1">
            <a:spLocks/>
          </p:cNvSpPr>
          <p:nvPr/>
        </p:nvSpPr>
        <p:spPr>
          <a:xfrm>
            <a:off x="457200" y="1857989"/>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4A7CE"/>
                </a:solidFill>
                <a:effectLst>
                  <a:outerShdw blurRad="38100" dist="38100" dir="2700000" algn="tl">
                    <a:srgbClr val="000000">
                      <a:alpha val="43137"/>
                    </a:srgbClr>
                  </a:outerShdw>
                </a:effectLst>
                <a:uLnTx/>
                <a:uFillTx/>
                <a:latin typeface="Arial"/>
                <a:ea typeface="+mj-ea"/>
                <a:cs typeface="Arial"/>
              </a:rPr>
              <a:t>#MyOhioClassroom</a:t>
            </a:r>
          </a:p>
        </p:txBody>
      </p:sp>
      <p:sp>
        <p:nvSpPr>
          <p:cNvPr id="7" name="Title 1">
            <a:extLst>
              <a:ext uri="{FF2B5EF4-FFF2-40B4-BE49-F238E27FC236}">
                <a16:creationId xmlns:a16="http://schemas.microsoft.com/office/drawing/2014/main" id="{0E6FDBC1-1808-4B4C-81B6-12E5E46328DF}"/>
              </a:ext>
            </a:extLst>
          </p:cNvPr>
          <p:cNvSpPr txBox="1">
            <a:spLocks/>
          </p:cNvSpPr>
          <p:nvPr/>
        </p:nvSpPr>
        <p:spPr>
          <a:xfrm>
            <a:off x="457200" y="3637956"/>
            <a:ext cx="8229600" cy="923330"/>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j-ea"/>
                <a:cs typeface="Arial"/>
              </a:rPr>
              <a:t>Celebrate educators!</a:t>
            </a:r>
          </a:p>
        </p:txBody>
      </p:sp>
      <p:sp>
        <p:nvSpPr>
          <p:cNvPr id="8" name="Title 1">
            <a:extLst>
              <a:ext uri="{FF2B5EF4-FFF2-40B4-BE49-F238E27FC236}">
                <a16:creationId xmlns:a16="http://schemas.microsoft.com/office/drawing/2014/main" id="{AECF43F8-6A12-493D-9B39-1F780C7F0314}"/>
              </a:ext>
            </a:extLst>
          </p:cNvPr>
          <p:cNvSpPr txBox="1">
            <a:spLocks/>
          </p:cNvSpPr>
          <p:nvPr/>
        </p:nvSpPr>
        <p:spPr>
          <a:xfrm>
            <a:off x="457200" y="4630680"/>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00017"/>
                </a:solidFill>
                <a:effectLst>
                  <a:outerShdw blurRad="38100" dist="38100" dir="2700000" algn="tl">
                    <a:srgbClr val="000000">
                      <a:alpha val="43137"/>
                    </a:srgbClr>
                  </a:outerShdw>
                </a:effectLst>
                <a:uLnTx/>
                <a:uFillTx/>
                <a:latin typeface="Arial"/>
                <a:ea typeface="+mj-ea"/>
                <a:cs typeface="Arial"/>
              </a:rPr>
              <a:t>#OhioLovesTeachers</a:t>
            </a:r>
          </a:p>
        </p:txBody>
      </p:sp>
      <p:cxnSp>
        <p:nvCxnSpPr>
          <p:cNvPr id="9" name="Straight Connector 8">
            <a:extLst>
              <a:ext uri="{FF2B5EF4-FFF2-40B4-BE49-F238E27FC236}">
                <a16:creationId xmlns:a16="http://schemas.microsoft.com/office/drawing/2014/main" id="{6E34839D-3D58-4F84-BE13-010C2889688F}"/>
              </a:ext>
            </a:extLst>
          </p:cNvPr>
          <p:cNvCxnSpPr/>
          <p:nvPr/>
        </p:nvCxnSpPr>
        <p:spPr>
          <a:xfrm>
            <a:off x="0" y="3271500"/>
            <a:ext cx="91440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pic>
        <p:nvPicPr>
          <p:cNvPr id="10" name="Picture 9">
            <a:extLst>
              <a:ext uri="{FF2B5EF4-FFF2-40B4-BE49-F238E27FC236}">
                <a16:creationId xmlns:a16="http://schemas.microsoft.com/office/drawing/2014/main" id="{6B4AC5FF-4E65-453B-97E9-141197AB3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1338" y="2927447"/>
            <a:ext cx="828603" cy="67364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B6E9050-ADE4-465E-B59A-B946A16DA6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796" y="2867430"/>
            <a:ext cx="781956" cy="781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89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D010-9740-4975-A879-8F976A6C4526}"/>
              </a:ext>
            </a:extLst>
          </p:cNvPr>
          <p:cNvSpPr>
            <a:spLocks noGrp="1"/>
          </p:cNvSpPr>
          <p:nvPr>
            <p:ph type="title"/>
          </p:nvPr>
        </p:nvSpPr>
        <p:spPr>
          <a:xfrm>
            <a:off x="457200" y="312896"/>
            <a:ext cx="8229600" cy="1292662"/>
          </a:xfrm>
        </p:spPr>
        <p:txBody>
          <a:bodyPr/>
          <a:lstStyle/>
          <a:p>
            <a:r>
              <a:rPr lang="en-US" dirty="0"/>
              <a:t>Nonpublic Ombudsman Under ESSA</a:t>
            </a:r>
          </a:p>
        </p:txBody>
      </p:sp>
      <p:sp>
        <p:nvSpPr>
          <p:cNvPr id="4" name="Content Placeholder 3">
            <a:extLst>
              <a:ext uri="{FF2B5EF4-FFF2-40B4-BE49-F238E27FC236}">
                <a16:creationId xmlns:a16="http://schemas.microsoft.com/office/drawing/2014/main" id="{54B2BC37-D5DB-4432-9F0E-F0579F0C6577}"/>
              </a:ext>
            </a:extLst>
          </p:cNvPr>
          <p:cNvSpPr>
            <a:spLocks noGrp="1"/>
          </p:cNvSpPr>
          <p:nvPr>
            <p:ph idx="1"/>
          </p:nvPr>
        </p:nvSpPr>
        <p:spPr>
          <a:xfrm>
            <a:off x="330200" y="2062759"/>
            <a:ext cx="8229600" cy="2001242"/>
          </a:xfrm>
        </p:spPr>
        <p:txBody>
          <a:bodyPr/>
          <a:lstStyle/>
          <a:p>
            <a:pPr marL="0" indent="0">
              <a:buNone/>
            </a:pPr>
            <a:r>
              <a:rPr lang="en-US" dirty="0"/>
              <a:t>“Ombudsman Procedures for Ensuring Equitable Services”</a:t>
            </a:r>
          </a:p>
          <a:p>
            <a:pPr marL="346075" lvl="1" indent="0">
              <a:buNone/>
            </a:pPr>
            <a:r>
              <a:rPr lang="en-US" dirty="0"/>
              <a:t>		</a:t>
            </a:r>
            <a:r>
              <a:rPr lang="en-US" dirty="0">
                <a:hlinkClick r:id="rId3"/>
              </a:rPr>
              <a:t>CCIP Note #403 November 2018</a:t>
            </a:r>
            <a:endParaRPr lang="en-US" dirty="0"/>
          </a:p>
          <a:p>
            <a:pPr marL="346075" lvl="1" indent="0">
              <a:buNone/>
            </a:pPr>
            <a:endParaRPr lang="en-US" dirty="0"/>
          </a:p>
          <a:p>
            <a:pPr marL="346075" lvl="1" indent="0">
              <a:buNone/>
            </a:pPr>
            <a:endParaRPr lang="en-US" dirty="0"/>
          </a:p>
        </p:txBody>
      </p:sp>
    </p:spTree>
    <p:extLst>
      <p:ext uri="{BB962C8B-B14F-4D97-AF65-F5344CB8AC3E}">
        <p14:creationId xmlns:p14="http://schemas.microsoft.com/office/powerpoint/2010/main" val="56737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Overview of ESSA Section 8501</a:t>
            </a:r>
          </a:p>
        </p:txBody>
      </p:sp>
      <p:sp>
        <p:nvSpPr>
          <p:cNvPr id="3" name="Content Placeholder 2"/>
          <p:cNvSpPr>
            <a:spLocks noGrp="1"/>
          </p:cNvSpPr>
          <p:nvPr>
            <p:ph idx="1"/>
          </p:nvPr>
        </p:nvSpPr>
        <p:spPr>
          <a:xfrm>
            <a:off x="457200" y="1219200"/>
            <a:ext cx="8229600" cy="4771292"/>
          </a:xfrm>
        </p:spPr>
        <p:txBody>
          <a:bodyPr/>
          <a:lstStyle/>
          <a:p>
            <a:pPr marL="0" indent="0">
              <a:buNone/>
            </a:pPr>
            <a:r>
              <a:rPr lang="en-US" sz="1800" dirty="0"/>
              <a:t>SEC. 8501. PARTICIPATION BY PRIVATE SCHOOL CHILDREN AND TEACHERS.</a:t>
            </a:r>
          </a:p>
          <a:p>
            <a:pPr marL="0" indent="0">
              <a:buNone/>
            </a:pPr>
            <a:endParaRPr lang="en-US" sz="1800" dirty="0"/>
          </a:p>
          <a:p>
            <a:pPr marL="0" indent="0">
              <a:buNone/>
            </a:pPr>
            <a:r>
              <a:rPr lang="en-US" sz="1800" dirty="0"/>
              <a:t>(a) PRIVATE SCHOOL PARTICIPATION-</a:t>
            </a:r>
          </a:p>
          <a:p>
            <a:pPr marL="0" indent="0">
              <a:buNone/>
            </a:pPr>
            <a:r>
              <a:rPr lang="en-US" sz="1800" dirty="0"/>
              <a:t>(1) IN GENERAL- Except as otherwise provided in this Act, to the extent consistent with the number of eligible children in areas served by a State educational agency, local educational agency, educational service agency, consortium of those agencies, or another entity receiving financial assistance under a program specified in subsection (b), who are enrolled in private elementary schools and secondary schools in areas served by such agency, consortium, or entity, the agency, consortium, or entity shall, after timely and meaningful consultation with appropriate private school officials provide to those children and their teachers or other educational personnel, on an equitable basis, special educational services or other benefits that address their needs under the program.</a:t>
            </a:r>
          </a:p>
        </p:txBody>
      </p:sp>
    </p:spTree>
    <p:extLst>
      <p:ext uri="{BB962C8B-B14F-4D97-AF65-F5344CB8AC3E}">
        <p14:creationId xmlns:p14="http://schemas.microsoft.com/office/powerpoint/2010/main" val="395553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a:t>Title IX </a:t>
            </a:r>
            <a:br>
              <a:rPr lang="en-US" dirty="0"/>
            </a:br>
            <a:r>
              <a:rPr lang="en-US" dirty="0"/>
              <a:t>Non-Regulatory Guidance</a:t>
            </a:r>
          </a:p>
        </p:txBody>
      </p:sp>
      <p:sp>
        <p:nvSpPr>
          <p:cNvPr id="3" name="Content Placeholder 2"/>
          <p:cNvSpPr>
            <a:spLocks noGrp="1"/>
          </p:cNvSpPr>
          <p:nvPr>
            <p:ph idx="1"/>
          </p:nvPr>
        </p:nvSpPr>
        <p:spPr>
          <a:xfrm>
            <a:off x="457200" y="1977390"/>
            <a:ext cx="8229600" cy="3498108"/>
          </a:xfrm>
        </p:spPr>
        <p:txBody>
          <a:bodyPr/>
          <a:lstStyle/>
          <a:p>
            <a:pPr marL="0" indent="0">
              <a:buNone/>
            </a:pPr>
            <a:r>
              <a:rPr lang="en-US" sz="2800" dirty="0"/>
              <a:t>TITLE IX, PART E, UNIFORM PROVISIONS, SUBPART 1—PRIVATE SCHOOLS </a:t>
            </a:r>
            <a:r>
              <a:rPr lang="en-US" sz="2800" dirty="0">
                <a:hlinkClick r:id="rId3" action="ppaction://hlinkfile"/>
              </a:rPr>
              <a:t>Equitable Services for Eligible Private School Students, Teachers, and Other Educational Personnel Non-Regulatory Guidance March 2009</a:t>
            </a:r>
            <a:endParaRPr lang="en-US" sz="2800" dirty="0"/>
          </a:p>
        </p:txBody>
      </p:sp>
    </p:spTree>
    <p:extLst>
      <p:ext uri="{BB962C8B-B14F-4D97-AF65-F5344CB8AC3E}">
        <p14:creationId xmlns:p14="http://schemas.microsoft.com/office/powerpoint/2010/main" val="41266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CBC2-94ED-4368-BC0E-A1798619643F}"/>
              </a:ext>
            </a:extLst>
          </p:cNvPr>
          <p:cNvSpPr>
            <a:spLocks noGrp="1"/>
          </p:cNvSpPr>
          <p:nvPr>
            <p:ph type="title"/>
          </p:nvPr>
        </p:nvSpPr>
        <p:spPr>
          <a:xfrm>
            <a:off x="5029200" y="1851660"/>
            <a:ext cx="3863340" cy="1897380"/>
          </a:xfrm>
        </p:spPr>
        <p:txBody>
          <a:bodyPr/>
          <a:lstStyle/>
          <a:p>
            <a:r>
              <a:rPr lang="en-US" dirty="0"/>
              <a:t>Title IX Non-Regulatory Guidance</a:t>
            </a:r>
          </a:p>
        </p:txBody>
      </p:sp>
      <p:pic>
        <p:nvPicPr>
          <p:cNvPr id="4" name="Picture 3">
            <a:extLst>
              <a:ext uri="{FF2B5EF4-FFF2-40B4-BE49-F238E27FC236}">
                <a16:creationId xmlns:a16="http://schemas.microsoft.com/office/drawing/2014/main" id="{400E1AD2-9247-4088-A655-D18DE89E1501}"/>
              </a:ext>
            </a:extLst>
          </p:cNvPr>
          <p:cNvPicPr>
            <a:picLocks noChangeAspect="1"/>
          </p:cNvPicPr>
          <p:nvPr/>
        </p:nvPicPr>
        <p:blipFill>
          <a:blip r:embed="rId3"/>
          <a:stretch>
            <a:fillRect/>
          </a:stretch>
        </p:blipFill>
        <p:spPr>
          <a:xfrm>
            <a:off x="251460" y="537210"/>
            <a:ext cx="4380942" cy="52773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102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D010-9740-4975-A879-8F976A6C4526}"/>
              </a:ext>
            </a:extLst>
          </p:cNvPr>
          <p:cNvSpPr>
            <a:spLocks noGrp="1"/>
          </p:cNvSpPr>
          <p:nvPr>
            <p:ph type="title"/>
          </p:nvPr>
        </p:nvSpPr>
        <p:spPr>
          <a:xfrm>
            <a:off x="457200" y="312896"/>
            <a:ext cx="8229600" cy="615553"/>
          </a:xfrm>
        </p:spPr>
        <p:txBody>
          <a:bodyPr/>
          <a:lstStyle/>
          <a:p>
            <a:r>
              <a:rPr lang="en-US" sz="4000" dirty="0"/>
              <a:t>Identification of English Learners</a:t>
            </a:r>
          </a:p>
        </p:txBody>
      </p:sp>
      <p:sp>
        <p:nvSpPr>
          <p:cNvPr id="4" name="Content Placeholder 3">
            <a:extLst>
              <a:ext uri="{FF2B5EF4-FFF2-40B4-BE49-F238E27FC236}">
                <a16:creationId xmlns:a16="http://schemas.microsoft.com/office/drawing/2014/main" id="{54B2BC37-D5DB-4432-9F0E-F0579F0C6577}"/>
              </a:ext>
            </a:extLst>
          </p:cNvPr>
          <p:cNvSpPr>
            <a:spLocks noGrp="1"/>
          </p:cNvSpPr>
          <p:nvPr>
            <p:ph idx="1"/>
          </p:nvPr>
        </p:nvSpPr>
        <p:spPr>
          <a:xfrm>
            <a:off x="330200" y="2062759"/>
            <a:ext cx="8229600" cy="2001242"/>
          </a:xfrm>
        </p:spPr>
        <p:txBody>
          <a:bodyPr/>
          <a:lstStyle/>
          <a:p>
            <a:pPr marL="346075" lvl="1" indent="0">
              <a:buNone/>
            </a:pPr>
            <a:endParaRPr lang="en-US" dirty="0"/>
          </a:p>
          <a:p>
            <a:pPr marL="346075" lvl="1" indent="0">
              <a:buNone/>
            </a:pPr>
            <a:endParaRPr lang="en-US" dirty="0"/>
          </a:p>
        </p:txBody>
      </p:sp>
      <p:sp>
        <p:nvSpPr>
          <p:cNvPr id="3" name="Rectangle 2">
            <a:extLst>
              <a:ext uri="{FF2B5EF4-FFF2-40B4-BE49-F238E27FC236}">
                <a16:creationId xmlns:a16="http://schemas.microsoft.com/office/drawing/2014/main" id="{19FD8E54-ACA9-459F-8AC1-3807D350463B}"/>
              </a:ext>
            </a:extLst>
          </p:cNvPr>
          <p:cNvSpPr/>
          <p:nvPr/>
        </p:nvSpPr>
        <p:spPr>
          <a:xfrm>
            <a:off x="762000" y="1219200"/>
            <a:ext cx="7797800" cy="5016758"/>
          </a:xfrm>
          <a:prstGeom prst="rect">
            <a:avLst/>
          </a:prstGeom>
        </p:spPr>
        <p:txBody>
          <a:bodyPr wrap="square">
            <a:spAutoFit/>
          </a:bodyPr>
          <a:lstStyle/>
          <a:p>
            <a:r>
              <a:rPr lang="en-US" sz="3200" dirty="0"/>
              <a:t>Local education agencies:</a:t>
            </a:r>
            <a:br>
              <a:rPr lang="en-US" sz="3200" dirty="0"/>
            </a:br>
            <a:endParaRPr lang="en-US" sz="3200" dirty="0"/>
          </a:p>
          <a:p>
            <a:r>
              <a:rPr lang="en-US" sz="3200" dirty="0"/>
              <a:t>1. must ensure private school students are appropriately identified as ELs, and</a:t>
            </a:r>
            <a:br>
              <a:rPr lang="en-US" sz="3200" dirty="0"/>
            </a:br>
            <a:r>
              <a:rPr lang="en-US" sz="3200" dirty="0"/>
              <a:t> </a:t>
            </a:r>
          </a:p>
          <a:p>
            <a:r>
              <a:rPr lang="en-US" sz="3200" dirty="0"/>
              <a:t>2. cannot require a nonpublic school to administer an English language proficiency assessment as a condition for the nonpublic school to receive equitable services under Title III.</a:t>
            </a:r>
          </a:p>
        </p:txBody>
      </p:sp>
    </p:spTree>
    <p:extLst>
      <p:ext uri="{BB962C8B-B14F-4D97-AF65-F5344CB8AC3E}">
        <p14:creationId xmlns:p14="http://schemas.microsoft.com/office/powerpoint/2010/main" val="33850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Nonpublic Data System</a:t>
            </a:r>
          </a:p>
        </p:txBody>
      </p:sp>
      <p:sp>
        <p:nvSpPr>
          <p:cNvPr id="3" name="Content Placeholder 2"/>
          <p:cNvSpPr>
            <a:spLocks noGrp="1"/>
          </p:cNvSpPr>
          <p:nvPr>
            <p:ph idx="1"/>
          </p:nvPr>
        </p:nvSpPr>
        <p:spPr>
          <a:xfrm>
            <a:off x="457200" y="1222900"/>
            <a:ext cx="8229600" cy="4987400"/>
          </a:xfrm>
        </p:spPr>
        <p:txBody>
          <a:bodyPr/>
          <a:lstStyle/>
          <a:p>
            <a:r>
              <a:rPr lang="en-US" sz="3000" dirty="0"/>
              <a:t>FY20 reporting window was year 4 for the system</a:t>
            </a:r>
          </a:p>
          <a:p>
            <a:endParaRPr lang="en-US" sz="3000" dirty="0"/>
          </a:p>
          <a:p>
            <a:r>
              <a:rPr lang="en-US" sz="3000" dirty="0"/>
              <a:t>Reporting occurs from February to May</a:t>
            </a:r>
          </a:p>
          <a:p>
            <a:endParaRPr lang="en-US" sz="3000" dirty="0"/>
          </a:p>
          <a:p>
            <a:r>
              <a:rPr lang="en-US" sz="3000" dirty="0"/>
              <a:t>Report the number of English Learners as of October count week </a:t>
            </a: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Nonpublic Data System</a:t>
            </a:r>
          </a:p>
        </p:txBody>
      </p:sp>
      <p:sp>
        <p:nvSpPr>
          <p:cNvPr id="3" name="Content Placeholder 2"/>
          <p:cNvSpPr>
            <a:spLocks noGrp="1"/>
          </p:cNvSpPr>
          <p:nvPr>
            <p:ph idx="1"/>
          </p:nvPr>
        </p:nvSpPr>
        <p:spPr>
          <a:xfrm>
            <a:off x="457200" y="1222900"/>
            <a:ext cx="8229600" cy="4987400"/>
          </a:xfrm>
        </p:spPr>
        <p:txBody>
          <a:bodyPr/>
          <a:lstStyle/>
          <a:p>
            <a:r>
              <a:rPr lang="en-US" sz="3000" dirty="0"/>
              <a:t>Nonpublic officials have the responsibility to begin the process in a timely manner</a:t>
            </a:r>
          </a:p>
          <a:p>
            <a:endParaRPr lang="en-US" sz="3000" dirty="0"/>
          </a:p>
          <a:p>
            <a:r>
              <a:rPr lang="en-US" sz="3000" dirty="0"/>
              <a:t>Public district officials have responsibility to verify counts before marking </a:t>
            </a:r>
            <a:r>
              <a:rPr lang="en-US" sz="3000" i="1" dirty="0"/>
              <a:t>Public Approved</a:t>
            </a:r>
          </a:p>
          <a:p>
            <a:endParaRPr lang="en-US" sz="3000" dirty="0"/>
          </a:p>
          <a:p>
            <a:r>
              <a:rPr lang="en-US" sz="3000" dirty="0"/>
              <a:t>Public district officials have obligation to consult annually</a:t>
            </a:r>
          </a:p>
          <a:p>
            <a:pPr marL="0" indent="0">
              <a:buNone/>
            </a:pPr>
            <a:endParaRPr lang="en-US" dirty="0"/>
          </a:p>
        </p:txBody>
      </p:sp>
    </p:spTree>
    <p:extLst>
      <p:ext uri="{BB962C8B-B14F-4D97-AF65-F5344CB8AC3E}">
        <p14:creationId xmlns:p14="http://schemas.microsoft.com/office/powerpoint/2010/main" val="210364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1_June2016" id="{A1BB4F38-F82F-42FE-936C-23E644FEEDAA}" vid="{A681B5FD-263F-4443-8E6D-3417A06659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21FB210-07D1-439D-B0F0-4628E277B3E0}">
  <ds:schemaRefs>
    <ds:schemaRef ds:uri="http://schemas.microsoft.com/sharepoint/v3/contenttype/forms"/>
  </ds:schemaRefs>
</ds:datastoreItem>
</file>

<file path=customXml/itemProps2.xml><?xml version="1.0" encoding="utf-8"?>
<ds:datastoreItem xmlns:ds="http://schemas.openxmlformats.org/officeDocument/2006/customXml" ds:itemID="{C5D07F94-3055-4AC8-9105-A4C5AA4C8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20C1B5-DC39-461F-8CD2-42B06F3C612A}">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1015</Words>
  <Application>Microsoft Office PowerPoint</Application>
  <PresentationFormat>On-screen Show (4:3)</PresentationFormat>
  <Paragraphs>128</Paragraphs>
  <Slides>25</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Equitable Services to English Learners in Nonpublic Schools</vt:lpstr>
      <vt:lpstr>Today’s Agenda</vt:lpstr>
      <vt:lpstr>Nonpublic Ombudsman Under ESSA</vt:lpstr>
      <vt:lpstr>Overview of ESSA Section 8501</vt:lpstr>
      <vt:lpstr>Title IX  Non-Regulatory Guidance</vt:lpstr>
      <vt:lpstr>Title IX Non-Regulatory Guidance</vt:lpstr>
      <vt:lpstr>Identification of English Learners</vt:lpstr>
      <vt:lpstr>Nonpublic Data System</vt:lpstr>
      <vt:lpstr>Nonpublic Data System</vt:lpstr>
      <vt:lpstr>Title III: Language Instruction for English Instruction </vt:lpstr>
      <vt:lpstr>Title III Allowable Activities in the Nonpublic School Setting </vt:lpstr>
      <vt:lpstr>PowerPoint Presentation</vt:lpstr>
      <vt:lpstr>Title III Allowable Activities in the Nonpublic School Setting </vt:lpstr>
      <vt:lpstr>Title III: Language Instruction for English Instruction </vt:lpstr>
      <vt:lpstr>The Lau Resource Center at the Ohio Department of Education</vt:lpstr>
      <vt:lpstr>The Lau Resource Center at the Ohio Department of Education</vt:lpstr>
      <vt:lpstr>TITLE III, PART A, English Language Acquisition, Language Enhancement, and Academic Achievement, Equitable Services to Private School Students, Teachers, and Other Educational Personnel Non-Regulatory Guidance July 2015</vt:lpstr>
      <vt:lpstr>Title III Compliance</vt:lpstr>
      <vt:lpstr>Equitable Services Timeline</vt:lpstr>
      <vt:lpstr>“What about…”</vt:lpstr>
      <vt:lpstr>“What about…”</vt:lpstr>
      <vt:lpstr>“What about…”</vt:lpstr>
      <vt:lpstr>Questions?</vt:lpstr>
      <vt:lpstr>PowerPoint Presentation</vt:lpstr>
      <vt:lpstr>Share your learning community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2019-01-18T14:26:04Z</dcterms:created>
  <dcterms:modified xsi:type="dcterms:W3CDTF">2020-03-23T18:53:10Z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ies>
</file>